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7" r:id="rId3"/>
  </p:sldMasterIdLst>
  <p:notesMasterIdLst>
    <p:notesMasterId r:id="rId5"/>
  </p:notesMasterIdLst>
  <p:sldIdLst>
    <p:sldId id="306" r:id="rId4"/>
    <p:sldId id="258" r:id="rId6"/>
    <p:sldId id="279" r:id="rId7"/>
    <p:sldId id="335" r:id="rId8"/>
    <p:sldId id="261" r:id="rId9"/>
    <p:sldId id="329" r:id="rId10"/>
    <p:sldId id="359" r:id="rId11"/>
    <p:sldId id="330" r:id="rId12"/>
    <p:sldId id="276" r:id="rId13"/>
    <p:sldId id="368" r:id="rId14"/>
    <p:sldId id="273" r:id="rId15"/>
    <p:sldId id="362" r:id="rId16"/>
    <p:sldId id="363" r:id="rId17"/>
    <p:sldId id="364" r:id="rId18"/>
    <p:sldId id="365" r:id="rId19"/>
    <p:sldId id="366" r:id="rId20"/>
    <p:sldId id="331" r:id="rId21"/>
    <p:sldId id="356" r:id="rId22"/>
    <p:sldId id="361" r:id="rId23"/>
    <p:sldId id="294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正文" id="{74A88C6D-78C6-4E80-930D-4DCDE2FA78E2}">
          <p14:sldIdLst>
            <p14:sldId id="306"/>
            <p14:sldId id="258"/>
            <p14:sldId id="279"/>
            <p14:sldId id="335"/>
            <p14:sldId id="261"/>
            <p14:sldId id="329"/>
            <p14:sldId id="359"/>
            <p14:sldId id="330"/>
            <p14:sldId id="276"/>
            <p14:sldId id="368"/>
            <p14:sldId id="273"/>
            <p14:sldId id="362"/>
            <p14:sldId id="363"/>
            <p14:sldId id="364"/>
            <p14:sldId id="365"/>
            <p14:sldId id="366"/>
            <p14:sldId id="331"/>
            <p14:sldId id="356"/>
            <p14:sldId id="361"/>
            <p14:sldId id="294"/>
          </p14:sldIdLst>
        </p14:section>
        <p14:section name="设计规范及使用建议" id="{7D45D6CA-6DD4-4E2C-8C22-94A07C99F2C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A6A6A6"/>
    <a:srgbClr val="1D1B1C"/>
    <a:srgbClr val="AF2125"/>
    <a:srgbClr val="004181"/>
    <a:srgbClr val="DF5356"/>
    <a:srgbClr val="FFFFFF"/>
    <a:srgbClr val="7492B8"/>
    <a:srgbClr val="456DA0"/>
    <a:srgbClr val="D1DBE7"/>
    <a:srgbClr val="2D5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74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82" y="898"/>
      </p:cViewPr>
      <p:guideLst>
        <p:guide pos="7310"/>
        <p:guide orient="horz" pos="300"/>
        <p:guide orient="horz" pos="4042"/>
        <p:guide pos="3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  <a:endParaRPr lang="zh-CN" altLang="en-US" sz="1600" spc="1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  <a:endParaRPr kumimoji="0" lang="zh-CN" altLang="en-US" sz="24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  <a:endParaRPr kumimoji="0" lang="zh-CN" altLang="en-US" sz="24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  <a:endParaRPr kumimoji="0" lang="zh-CN" altLang="en-US" sz="16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  <a:endParaRPr kumimoji="0" lang="zh-CN" altLang="en-US" sz="4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  <a:endParaRPr kumimoji="0" lang="zh-CN" altLang="en-US" sz="1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  <a:endParaRPr kumimoji="0" lang="zh-CN" altLang="en-US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  <a:endParaRPr kumimoji="0" lang="zh-CN" altLang="en-US" sz="28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21373" y="284403"/>
            <a:ext cx="1154483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XDU</a:t>
            </a:r>
            <a:endParaRPr lang="zh-CN" altLang="en-US" sz="32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5316638" y="0"/>
            <a:ext cx="6875362" cy="6875362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-21531" y="-20526"/>
            <a:ext cx="12213531" cy="6895887"/>
          </a:xfrm>
          <a:prstGeom prst="rect">
            <a:avLst/>
          </a:prstGeom>
          <a:gradFill>
            <a:gsLst>
              <a:gs pos="55000">
                <a:schemeClr val="accent1"/>
              </a:gs>
              <a:gs pos="100000">
                <a:schemeClr val="accent1"/>
              </a:gs>
              <a:gs pos="43000">
                <a:schemeClr val="accent1">
                  <a:alpha val="74000"/>
                </a:schemeClr>
              </a:gs>
              <a:gs pos="7000">
                <a:schemeClr val="accent1">
                  <a:alpha val="0"/>
                </a:schemeClr>
              </a:gs>
              <a:gs pos="95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1905" y="1979101"/>
            <a:ext cx="4658360" cy="150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en-US" altLang="zh-CN" sz="4400" b="1" dirty="0">
              <a:solidFill>
                <a:schemeClr val="accent4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r>
              <a:rPr lang="zh-CN" altLang="en-US" sz="4800" b="1" dirty="0">
                <a:solidFill>
                  <a:schemeClr val="accent4">
                    <a:lumMod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星火杯软件答辩</a:t>
            </a:r>
            <a:endParaRPr lang="zh-CN" altLang="en-US" sz="4800" b="1" dirty="0">
              <a:solidFill>
                <a:schemeClr val="accent4">
                  <a:lumMod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14101" y="5336778"/>
            <a:ext cx="4568959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➡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答辩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人：周闽隆、张子柔、王宇航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4101" y="4803928"/>
            <a:ext cx="314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Arial" panose="020B0604020202020204" pitchFamily="34" charset="0"/>
              </a:rPr>
              <a:t>➡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答辩时间：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2868" y="3485921"/>
            <a:ext cx="4450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老年人健康检测系统&amp;</a:t>
            </a:r>
            <a:r>
              <a:rPr>
                <a:solidFill>
                  <a:srgbClr val="FFF2CC"/>
                </a:solidFill>
              </a:rPr>
              <a:t>老</a:t>
            </a:r>
            <a:r>
              <a:rPr lang="zh-CN" altLang="en-US">
                <a:solidFill>
                  <a:srgbClr val="FFF2CC"/>
                </a:solidFill>
              </a:rPr>
              <a:t>小孩</a:t>
            </a:r>
            <a:r>
              <a:rPr>
                <a:solidFill>
                  <a:srgbClr val="FFF2CC"/>
                </a:solidFill>
              </a:rPr>
              <a:t>综合服务网站</a:t>
            </a:r>
            <a:endParaRPr lang="zh-CN" altLang="en-US" dirty="0">
              <a:solidFill>
                <a:srgbClr val="FFF2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9146" y="1315408"/>
            <a:ext cx="240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alpha val="77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厚德 求真 励学 笃行</a:t>
            </a:r>
            <a:endParaRPr lang="zh-CN" altLang="en-US" b="1" dirty="0">
              <a:solidFill>
                <a:schemeClr val="bg1">
                  <a:alpha val="77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686" y="304483"/>
            <a:ext cx="11604628" cy="6249035"/>
          </a:xfrm>
          <a:prstGeom prst="rect">
            <a:avLst/>
          </a:prstGeom>
          <a:noFill/>
          <a:ln w="317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模型展示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01840" y="1444882"/>
            <a:ext cx="4419599" cy="3346492"/>
            <a:chOff x="6095999" y="1108827"/>
            <a:chExt cx="4938945" cy="3346492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1486694"/>
              <a:ext cx="4938944" cy="296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采取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STM32F103C8T6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为最小系统板，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DS18B20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为温度传感器，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MAX30102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为血氧浓度，脉搏检测模块，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MSP20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为气压传感器模拟血压测量，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MR628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为语音播报模块，使用三个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LED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灯。能够测量出心率，血氧，在测出数值超过正常范围时进行语音播报报警以及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LED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闪烁报警。</a:t>
              </a:r>
              <a:endPara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01840" y="2979798"/>
            <a:ext cx="4419599" cy="788712"/>
            <a:chOff x="6095999" y="1108827"/>
            <a:chExt cx="4938945" cy="788712"/>
          </a:xfrm>
        </p:grpSpPr>
        <p:sp>
          <p:nvSpPr>
            <p:cNvPr id="16" name="文本框 15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96000" y="1486694"/>
              <a:ext cx="4938944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01840" y="4424912"/>
            <a:ext cx="4419599" cy="788712"/>
            <a:chOff x="6095999" y="1108827"/>
            <a:chExt cx="4938945" cy="788712"/>
          </a:xfrm>
        </p:grpSpPr>
        <p:sp>
          <p:nvSpPr>
            <p:cNvPr id="19" name="文本框 18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096000" y="1486694"/>
              <a:ext cx="4938944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iconfont-1188-857508"/>
          <p:cNvSpPr>
            <a:spLocks noChangeAspect="1"/>
          </p:cNvSpPr>
          <p:nvPr/>
        </p:nvSpPr>
        <p:spPr bwMode="auto">
          <a:xfrm>
            <a:off x="6739737" y="1855734"/>
            <a:ext cx="362095" cy="409059"/>
          </a:xfrm>
          <a:custGeom>
            <a:avLst/>
            <a:gdLst>
              <a:gd name="T0" fmla="*/ 5359 w 10719"/>
              <a:gd name="T1" fmla="*/ 12797 h 12797"/>
              <a:gd name="T2" fmla="*/ 0 w 10719"/>
              <a:gd name="T3" fmla="*/ 7234 h 12797"/>
              <a:gd name="T4" fmla="*/ 0 w 10719"/>
              <a:gd name="T5" fmla="*/ 1859 h 12797"/>
              <a:gd name="T6" fmla="*/ 531 w 10719"/>
              <a:gd name="T7" fmla="*/ 1844 h 12797"/>
              <a:gd name="T8" fmla="*/ 2969 w 10719"/>
              <a:gd name="T9" fmla="*/ 1328 h 12797"/>
              <a:gd name="T10" fmla="*/ 5047 w 10719"/>
              <a:gd name="T11" fmla="*/ 234 h 12797"/>
              <a:gd name="T12" fmla="*/ 5359 w 10719"/>
              <a:gd name="T13" fmla="*/ 0 h 12797"/>
              <a:gd name="T14" fmla="*/ 5672 w 10719"/>
              <a:gd name="T15" fmla="*/ 234 h 12797"/>
              <a:gd name="T16" fmla="*/ 7750 w 10719"/>
              <a:gd name="T17" fmla="*/ 1328 h 12797"/>
              <a:gd name="T18" fmla="*/ 10187 w 10719"/>
              <a:gd name="T19" fmla="*/ 1844 h 12797"/>
              <a:gd name="T20" fmla="*/ 10719 w 10719"/>
              <a:gd name="T21" fmla="*/ 1859 h 12797"/>
              <a:gd name="T22" fmla="*/ 10719 w 10719"/>
              <a:gd name="T23" fmla="*/ 7234 h 12797"/>
              <a:gd name="T24" fmla="*/ 5359 w 10719"/>
              <a:gd name="T25" fmla="*/ 12797 h 12797"/>
              <a:gd name="T26" fmla="*/ 891 w 10719"/>
              <a:gd name="T27" fmla="*/ 2750 h 12797"/>
              <a:gd name="T28" fmla="*/ 891 w 10719"/>
              <a:gd name="T29" fmla="*/ 7281 h 12797"/>
              <a:gd name="T30" fmla="*/ 5344 w 10719"/>
              <a:gd name="T31" fmla="*/ 11953 h 12797"/>
              <a:gd name="T32" fmla="*/ 9797 w 10719"/>
              <a:gd name="T33" fmla="*/ 7281 h 12797"/>
              <a:gd name="T34" fmla="*/ 9797 w 10719"/>
              <a:gd name="T35" fmla="*/ 2750 h 12797"/>
              <a:gd name="T36" fmla="*/ 7406 w 10719"/>
              <a:gd name="T37" fmla="*/ 2156 h 12797"/>
              <a:gd name="T38" fmla="*/ 5359 w 10719"/>
              <a:gd name="T39" fmla="*/ 1094 h 12797"/>
              <a:gd name="T40" fmla="*/ 3281 w 10719"/>
              <a:gd name="T41" fmla="*/ 2156 h 12797"/>
              <a:gd name="T42" fmla="*/ 891 w 10719"/>
              <a:gd name="T43" fmla="*/ 2750 h 12797"/>
              <a:gd name="T44" fmla="*/ 5062 w 10719"/>
              <a:gd name="T45" fmla="*/ 9266 h 12797"/>
              <a:gd name="T46" fmla="*/ 2781 w 10719"/>
              <a:gd name="T47" fmla="*/ 7328 h 12797"/>
              <a:gd name="T48" fmla="*/ 3484 w 10719"/>
              <a:gd name="T49" fmla="*/ 6500 h 12797"/>
              <a:gd name="T50" fmla="*/ 4953 w 10719"/>
              <a:gd name="T51" fmla="*/ 7734 h 12797"/>
              <a:gd name="T52" fmla="*/ 7734 w 10719"/>
              <a:gd name="T53" fmla="*/ 4547 h 12797"/>
              <a:gd name="T54" fmla="*/ 8547 w 10719"/>
              <a:gd name="T55" fmla="*/ 5250 h 12797"/>
              <a:gd name="T56" fmla="*/ 5062 w 10719"/>
              <a:gd name="T57" fmla="*/ 9266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19" h="12797">
                <a:moveTo>
                  <a:pt x="5359" y="12797"/>
                </a:moveTo>
                <a:cubicBezTo>
                  <a:pt x="3484" y="12797"/>
                  <a:pt x="0" y="9938"/>
                  <a:pt x="0" y="7234"/>
                </a:cubicBezTo>
                <a:lnTo>
                  <a:pt x="0" y="1859"/>
                </a:lnTo>
                <a:lnTo>
                  <a:pt x="531" y="1844"/>
                </a:lnTo>
                <a:cubicBezTo>
                  <a:pt x="547" y="1844"/>
                  <a:pt x="1734" y="1813"/>
                  <a:pt x="2969" y="1328"/>
                </a:cubicBezTo>
                <a:cubicBezTo>
                  <a:pt x="4234" y="813"/>
                  <a:pt x="5047" y="234"/>
                  <a:pt x="5047" y="234"/>
                </a:cubicBezTo>
                <a:lnTo>
                  <a:pt x="5359" y="0"/>
                </a:lnTo>
                <a:lnTo>
                  <a:pt x="5672" y="234"/>
                </a:lnTo>
                <a:cubicBezTo>
                  <a:pt x="5672" y="234"/>
                  <a:pt x="6500" y="828"/>
                  <a:pt x="7750" y="1328"/>
                </a:cubicBezTo>
                <a:cubicBezTo>
                  <a:pt x="8984" y="1828"/>
                  <a:pt x="10172" y="1844"/>
                  <a:pt x="10187" y="1844"/>
                </a:cubicBezTo>
                <a:lnTo>
                  <a:pt x="10719" y="1859"/>
                </a:lnTo>
                <a:lnTo>
                  <a:pt x="10719" y="7234"/>
                </a:lnTo>
                <a:cubicBezTo>
                  <a:pt x="10719" y="9938"/>
                  <a:pt x="7234" y="12797"/>
                  <a:pt x="5359" y="12797"/>
                </a:cubicBezTo>
                <a:close/>
                <a:moveTo>
                  <a:pt x="891" y="2750"/>
                </a:moveTo>
                <a:lnTo>
                  <a:pt x="891" y="7281"/>
                </a:lnTo>
                <a:cubicBezTo>
                  <a:pt x="891" y="9453"/>
                  <a:pt x="4062" y="11953"/>
                  <a:pt x="5344" y="11953"/>
                </a:cubicBezTo>
                <a:cubicBezTo>
                  <a:pt x="6641" y="11953"/>
                  <a:pt x="9797" y="9469"/>
                  <a:pt x="9797" y="7281"/>
                </a:cubicBezTo>
                <a:lnTo>
                  <a:pt x="9797" y="2750"/>
                </a:lnTo>
                <a:cubicBezTo>
                  <a:pt x="9250" y="2688"/>
                  <a:pt x="8344" y="2547"/>
                  <a:pt x="7406" y="2156"/>
                </a:cubicBezTo>
                <a:cubicBezTo>
                  <a:pt x="6469" y="1766"/>
                  <a:pt x="5750" y="1344"/>
                  <a:pt x="5359" y="1094"/>
                </a:cubicBezTo>
                <a:cubicBezTo>
                  <a:pt x="4969" y="1344"/>
                  <a:pt x="4234" y="1766"/>
                  <a:pt x="3281" y="2156"/>
                </a:cubicBezTo>
                <a:cubicBezTo>
                  <a:pt x="2344" y="2531"/>
                  <a:pt x="1453" y="2688"/>
                  <a:pt x="891" y="2750"/>
                </a:cubicBezTo>
                <a:close/>
                <a:moveTo>
                  <a:pt x="5062" y="9266"/>
                </a:moveTo>
                <a:lnTo>
                  <a:pt x="2781" y="7328"/>
                </a:lnTo>
                <a:lnTo>
                  <a:pt x="3484" y="6500"/>
                </a:lnTo>
                <a:lnTo>
                  <a:pt x="4953" y="7734"/>
                </a:lnTo>
                <a:lnTo>
                  <a:pt x="7734" y="4547"/>
                </a:lnTo>
                <a:lnTo>
                  <a:pt x="8547" y="5250"/>
                </a:lnTo>
                <a:lnTo>
                  <a:pt x="5062" y="92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图片占位符 7"/>
          <p:cNvSpPr/>
          <p:nvPr>
            <p:ph type="pic" sz="quarter" idx="14"/>
          </p:nvPr>
        </p:nvSpPr>
        <p:spPr/>
      </p:sp>
      <p:pic>
        <p:nvPicPr>
          <p:cNvPr id="7" name="图片 6" descr="upload_post_object_v2_5660587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071" y="1554132"/>
            <a:ext cx="4297388" cy="287081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889183" y="855555"/>
          <a:ext cx="8534400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44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12908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" name="图片 7" descr="upload_post_object_v2_8705645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231" y="1199290"/>
            <a:ext cx="9550981" cy="362042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2793789" y="4976852"/>
            <a:ext cx="5864975" cy="512519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square" rtlCol="0">
            <a:noAutofit/>
          </a:bodyPr>
          <a:p>
            <a:pPr algn="just" hangingPunct="0">
              <a:lnSpc>
                <a:spcPct val="130000"/>
              </a:lnSpc>
            </a:pPr>
            <a:r>
              <a:t>读取500个样本数据并计算出前五秒样本后的心率和血氧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12908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图片 6" descr="upload_post_object_v2_7113132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18" y="1083752"/>
            <a:ext cx="5666012" cy="1136900"/>
          </a:xfrm>
          <a:prstGeom prst="rect">
            <a:avLst/>
          </a:prstGeom>
        </p:spPr>
      </p:pic>
      <p:pic>
        <p:nvPicPr>
          <p:cNvPr id="8" name="图片 7" descr="upload_post_object_v2_057007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8" y="2220651"/>
            <a:ext cx="5231587" cy="1136900"/>
          </a:xfrm>
          <a:prstGeom prst="rect">
            <a:avLst/>
          </a:prstGeom>
        </p:spPr>
      </p:pic>
      <p:pic>
        <p:nvPicPr>
          <p:cNvPr id="12" name="图片 11" descr="upload_post_object_v2_9771640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8" y="3806025"/>
            <a:ext cx="9520378" cy="536099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618194" y="2312897"/>
            <a:ext cx="30911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在OLED屏幕上显示初始界面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6618234" y="4528823"/>
            <a:ext cx="24688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温馨语音提醒测量开始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12908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" name="图片 7" descr="upload_post_object_v2_587732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76" y="933367"/>
            <a:ext cx="7608033" cy="370647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943449" y="4898547"/>
            <a:ext cx="17830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温度测量并显示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12908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361135" y="5083409"/>
            <a:ext cx="31546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心率血氧测量结果显示于刷新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 descr="upload_post_object_v2_7447484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782" y="806459"/>
            <a:ext cx="7772418" cy="40658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03665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7773" y="3465972"/>
            <a:ext cx="22402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气压值的测量与显示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7" name="图片 6" descr="upload_post_object_v2_7425910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402" y="1367792"/>
            <a:ext cx="9649782" cy="15343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硬件代码展示页面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2303665"/>
            <a:ext cx="12192000" cy="3522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606958" y="4697789"/>
            <a:ext cx="4526280" cy="450850"/>
          </a:xfrm>
          <a:prstGeom prst="rect">
            <a:avLst/>
          </a:prstGeom>
          <a:solidFill>
            <a:srgbClr val="E2E6ED">
              <a:alpha val="100000"/>
            </a:srgbClr>
          </a:solidFill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t>在数值超过阈值时进行语音和灯光闪烁报警</a:t>
            </a:r>
            <a:endParaRPr lang="zh-CN" altLang="en-US" sz="1600" spc="100" dirty="0">
              <a:solidFill>
                <a:schemeClr val="accent4">
                  <a:lumMod val="20000"/>
                  <a:lumOff val="8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6" name="图片 5" descr="upload_post_object_v2_8733684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76" y="887336"/>
            <a:ext cx="5481150" cy="4882106"/>
          </a:xfrm>
          <a:prstGeom prst="rect">
            <a:avLst/>
          </a:prstGeom>
        </p:spPr>
      </p:pic>
      <p:pic>
        <p:nvPicPr>
          <p:cNvPr id="8" name="图片 7" descr="upload_post_object_v2_315950077"/>
          <p:cNvPicPr>
            <a:picLocks noChangeAspect="1"/>
          </p:cNvPicPr>
          <p:nvPr/>
        </p:nvPicPr>
        <p:blipFill>
          <a:blip r:embed="rId2"/>
          <a:srcRect l="16510" t="7163" r="9836"/>
          <a:stretch>
            <a:fillRect/>
          </a:stretch>
        </p:blipFill>
        <p:spPr>
          <a:xfrm>
            <a:off x="6795055" y="1417712"/>
            <a:ext cx="4171959" cy="25498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3225802"/>
            <a:chOff x="1377020" y="924560"/>
            <a:chExt cx="6273460" cy="3225802"/>
          </a:xfrm>
        </p:grpSpPr>
        <p:sp>
          <p:nvSpPr>
            <p:cNvPr id="8" name="文本框 7"/>
            <p:cNvSpPr txBox="1"/>
            <p:nvPr/>
          </p:nvSpPr>
          <p:spPr>
            <a:xfrm>
              <a:off x="1397953" y="924560"/>
              <a:ext cx="577215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79932" y="1377240"/>
              <a:ext cx="15671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Four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79970" y="1895359"/>
              <a:ext cx="5474335" cy="7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hangingPunct="0">
                <a:lnSpc>
                  <a:spcPct val="130000"/>
                </a:lnSpc>
              </a:pPr>
              <a:r>
                <a:rPr sz="3200" b="1">
                  <a:solidFill>
                    <a:srgbClr val="C00000"/>
                  </a:solidFill>
                  <a:sym typeface="+mn-ea"/>
                </a:rPr>
                <a:t>老</a:t>
              </a:r>
              <a:r>
                <a:rPr lang="zh-CN" altLang="en-US" sz="3200" b="1">
                  <a:solidFill>
                    <a:srgbClr val="C00000"/>
                  </a:solidFill>
                  <a:sym typeface="+mn-ea"/>
                </a:rPr>
                <a:t>小孩</a:t>
              </a:r>
              <a:r>
                <a:rPr sz="3200" b="1">
                  <a:solidFill>
                    <a:srgbClr val="C00000"/>
                  </a:solidFill>
                  <a:sym typeface="+mn-ea"/>
                </a:rPr>
                <a:t>综合服务网站</a:t>
              </a:r>
              <a:r>
                <a:rPr lang="zh-CN" altLang="en-US" sz="3200" b="1">
                  <a:solidFill>
                    <a:srgbClr val="C00000"/>
                  </a:solidFill>
                  <a:sym typeface="+mn-ea"/>
                </a:rPr>
                <a:t>作品展示</a:t>
              </a:r>
              <a:endParaRPr lang="zh-CN" altLang="en-US" sz="3200" b="1" spc="1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117030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通过建立网站，方便老人一站式到达所需，并将自己的身体数据上传至网页，每日记录。并且满足老年人的心理需求。</a:t>
              </a: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38120" cy="3169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肆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2506347"/>
            <a:chOff x="1377020" y="924560"/>
            <a:chExt cx="6273460" cy="2506347"/>
          </a:xfrm>
        </p:grpSpPr>
        <p:sp>
          <p:nvSpPr>
            <p:cNvPr id="8" name="文本框 7"/>
            <p:cNvSpPr txBox="1"/>
            <p:nvPr/>
          </p:nvSpPr>
          <p:spPr>
            <a:xfrm>
              <a:off x="1397954" y="924560"/>
              <a:ext cx="577215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05334" y="1377240"/>
              <a:ext cx="15163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Five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79970" y="1895359"/>
              <a:ext cx="309880" cy="730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hangingPunct="0">
                <a:lnSpc>
                  <a:spcPct val="130000"/>
                </a:lnSpc>
              </a:pPr>
              <a:endParaRPr lang="zh-CN" altLang="en-US" sz="3200" b="1" spc="1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4508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38120" cy="3169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伍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190325" y="2927014"/>
            <a:ext cx="2281555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hangingPunct="0">
              <a:lnSpc>
                <a:spcPct val="130000"/>
              </a:lnSpc>
            </a:pPr>
            <a:r>
              <a:rPr lang="zh-CN" altLang="en-US" sz="32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项目创新点</a:t>
            </a:r>
            <a:endParaRPr lang="zh-CN" altLang="en-US" sz="3200" b="1" spc="1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H="1">
            <a:off x="5883576" y="5329846"/>
            <a:ext cx="6308424" cy="1528153"/>
          </a:xfrm>
          <a:prstGeom prst="rtTriangl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直角三角形 7"/>
          <p:cNvSpPr/>
          <p:nvPr/>
        </p:nvSpPr>
        <p:spPr>
          <a:xfrm flipH="1">
            <a:off x="9998375" y="2712058"/>
            <a:ext cx="2193624" cy="4145942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8243" y="542999"/>
            <a:ext cx="10515600" cy="3651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网页方面创新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iconfont-1014-459914"/>
          <p:cNvSpPr>
            <a:spLocks noChangeAspect="1"/>
          </p:cNvSpPr>
          <p:nvPr/>
        </p:nvSpPr>
        <p:spPr bwMode="auto">
          <a:xfrm>
            <a:off x="898267" y="3900562"/>
            <a:ext cx="609685" cy="592607"/>
          </a:xfrm>
          <a:custGeom>
            <a:avLst/>
            <a:gdLst>
              <a:gd name="T0" fmla="*/ 6054 w 12566"/>
              <a:gd name="T1" fmla="*/ 2137 h 12216"/>
              <a:gd name="T2" fmla="*/ 1506 w 12566"/>
              <a:gd name="T3" fmla="*/ 6950 h 12216"/>
              <a:gd name="T4" fmla="*/ 1527 w 12566"/>
              <a:gd name="T5" fmla="*/ 6950 h 12216"/>
              <a:gd name="T6" fmla="*/ 1527 w 12566"/>
              <a:gd name="T7" fmla="*/ 12216 h 12216"/>
              <a:gd name="T8" fmla="*/ 5131 w 12566"/>
              <a:gd name="T9" fmla="*/ 12216 h 12216"/>
              <a:gd name="T10" fmla="*/ 5131 w 12566"/>
              <a:gd name="T11" fmla="*/ 9020 h 12216"/>
              <a:gd name="T12" fmla="*/ 7406 w 12566"/>
              <a:gd name="T13" fmla="*/ 9020 h 12216"/>
              <a:gd name="T14" fmla="*/ 7406 w 12566"/>
              <a:gd name="T15" fmla="*/ 12216 h 12216"/>
              <a:gd name="T16" fmla="*/ 11060 w 12566"/>
              <a:gd name="T17" fmla="*/ 12216 h 12216"/>
              <a:gd name="T18" fmla="*/ 11060 w 12566"/>
              <a:gd name="T19" fmla="*/ 6950 h 12216"/>
              <a:gd name="T20" fmla="*/ 6558 w 12566"/>
              <a:gd name="T21" fmla="*/ 2137 h 12216"/>
              <a:gd name="T22" fmla="*/ 6054 w 12566"/>
              <a:gd name="T23" fmla="*/ 2137 h 12216"/>
              <a:gd name="T24" fmla="*/ 11132 w 12566"/>
              <a:gd name="T25" fmla="*/ 4666 h 12216"/>
              <a:gd name="T26" fmla="*/ 11134 w 12566"/>
              <a:gd name="T27" fmla="*/ 4666 h 12216"/>
              <a:gd name="T28" fmla="*/ 11134 w 12566"/>
              <a:gd name="T29" fmla="*/ 1200 h 12216"/>
              <a:gd name="T30" fmla="*/ 10334 w 12566"/>
              <a:gd name="T31" fmla="*/ 1200 h 12216"/>
              <a:gd name="T32" fmla="*/ 10334 w 12566"/>
              <a:gd name="T33" fmla="*/ 3868 h 12216"/>
              <a:gd name="T34" fmla="*/ 6466 w 12566"/>
              <a:gd name="T35" fmla="*/ 0 h 12216"/>
              <a:gd name="T36" fmla="*/ 6100 w 12566"/>
              <a:gd name="T37" fmla="*/ 0 h 12216"/>
              <a:gd name="T38" fmla="*/ 0 w 12566"/>
              <a:gd name="T39" fmla="*/ 6100 h 12216"/>
              <a:gd name="T40" fmla="*/ 566 w 12566"/>
              <a:gd name="T41" fmla="*/ 6666 h 12216"/>
              <a:gd name="T42" fmla="*/ 6049 w 12566"/>
              <a:gd name="T43" fmla="*/ 1182 h 12216"/>
              <a:gd name="T44" fmla="*/ 6500 w 12566"/>
              <a:gd name="T45" fmla="*/ 1166 h 12216"/>
              <a:gd name="T46" fmla="*/ 12000 w 12566"/>
              <a:gd name="T47" fmla="*/ 6666 h 12216"/>
              <a:gd name="T48" fmla="*/ 12566 w 12566"/>
              <a:gd name="T49" fmla="*/ 6100 h 12216"/>
              <a:gd name="T50" fmla="*/ 11132 w 12566"/>
              <a:gd name="T51" fmla="*/ 4666 h 12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566" h="12216">
                <a:moveTo>
                  <a:pt x="6054" y="2137"/>
                </a:moveTo>
                <a:lnTo>
                  <a:pt x="1506" y="6950"/>
                </a:lnTo>
                <a:lnTo>
                  <a:pt x="1527" y="6950"/>
                </a:lnTo>
                <a:lnTo>
                  <a:pt x="1527" y="12216"/>
                </a:lnTo>
                <a:lnTo>
                  <a:pt x="5131" y="12216"/>
                </a:lnTo>
                <a:lnTo>
                  <a:pt x="5131" y="9020"/>
                </a:lnTo>
                <a:lnTo>
                  <a:pt x="7406" y="9020"/>
                </a:lnTo>
                <a:lnTo>
                  <a:pt x="7406" y="12216"/>
                </a:lnTo>
                <a:lnTo>
                  <a:pt x="11060" y="12216"/>
                </a:lnTo>
                <a:lnTo>
                  <a:pt x="11060" y="6950"/>
                </a:lnTo>
                <a:lnTo>
                  <a:pt x="6558" y="2137"/>
                </a:lnTo>
                <a:lnTo>
                  <a:pt x="6054" y="2137"/>
                </a:lnTo>
                <a:close/>
                <a:moveTo>
                  <a:pt x="11132" y="4666"/>
                </a:moveTo>
                <a:lnTo>
                  <a:pt x="11134" y="4666"/>
                </a:lnTo>
                <a:lnTo>
                  <a:pt x="11134" y="1200"/>
                </a:lnTo>
                <a:lnTo>
                  <a:pt x="10334" y="1200"/>
                </a:lnTo>
                <a:lnTo>
                  <a:pt x="10334" y="3868"/>
                </a:lnTo>
                <a:lnTo>
                  <a:pt x="6466" y="0"/>
                </a:lnTo>
                <a:lnTo>
                  <a:pt x="6100" y="0"/>
                </a:lnTo>
                <a:lnTo>
                  <a:pt x="0" y="6100"/>
                </a:lnTo>
                <a:lnTo>
                  <a:pt x="566" y="6666"/>
                </a:lnTo>
                <a:lnTo>
                  <a:pt x="6049" y="1182"/>
                </a:lnTo>
                <a:lnTo>
                  <a:pt x="6500" y="1166"/>
                </a:lnTo>
                <a:lnTo>
                  <a:pt x="12000" y="6666"/>
                </a:lnTo>
                <a:lnTo>
                  <a:pt x="12566" y="6100"/>
                </a:lnTo>
                <a:lnTo>
                  <a:pt x="11132" y="46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iconfont-10123-4910624"/>
          <p:cNvSpPr>
            <a:spLocks noChangeAspect="1"/>
          </p:cNvSpPr>
          <p:nvPr/>
        </p:nvSpPr>
        <p:spPr bwMode="auto">
          <a:xfrm>
            <a:off x="2866560" y="1302108"/>
            <a:ext cx="609685" cy="609685"/>
          </a:xfrm>
          <a:custGeom>
            <a:avLst/>
            <a:gdLst>
              <a:gd name="T0" fmla="*/ 2539 w 8534"/>
              <a:gd name="T1" fmla="*/ 5724 h 8534"/>
              <a:gd name="T2" fmla="*/ 2237 w 8534"/>
              <a:gd name="T3" fmla="*/ 6629 h 8534"/>
              <a:gd name="T4" fmla="*/ 2539 w 8534"/>
              <a:gd name="T5" fmla="*/ 7534 h 8534"/>
              <a:gd name="T6" fmla="*/ 1332 w 8534"/>
              <a:gd name="T7" fmla="*/ 7534 h 8534"/>
              <a:gd name="T8" fmla="*/ 1634 w 8534"/>
              <a:gd name="T9" fmla="*/ 6629 h 8534"/>
              <a:gd name="T10" fmla="*/ 1332 w 8534"/>
              <a:gd name="T11" fmla="*/ 5724 h 8534"/>
              <a:gd name="T12" fmla="*/ 1707 w 8534"/>
              <a:gd name="T13" fmla="*/ 1707 h 8534"/>
              <a:gd name="T14" fmla="*/ 2134 w 8534"/>
              <a:gd name="T15" fmla="*/ 854 h 8534"/>
              <a:gd name="T16" fmla="*/ 2987 w 8534"/>
              <a:gd name="T17" fmla="*/ 1707 h 8534"/>
              <a:gd name="T18" fmla="*/ 2134 w 8534"/>
              <a:gd name="T19" fmla="*/ 2134 h 8534"/>
              <a:gd name="T20" fmla="*/ 1707 w 8534"/>
              <a:gd name="T21" fmla="*/ 2987 h 8534"/>
              <a:gd name="T22" fmla="*/ 854 w 8534"/>
              <a:gd name="T23" fmla="*/ 2134 h 8534"/>
              <a:gd name="T24" fmla="*/ 1707 w 8534"/>
              <a:gd name="T25" fmla="*/ 1707 h 8534"/>
              <a:gd name="T26" fmla="*/ 3414 w 8534"/>
              <a:gd name="T27" fmla="*/ 0 h 8534"/>
              <a:gd name="T28" fmla="*/ 3840 w 8534"/>
              <a:gd name="T29" fmla="*/ 3414 h 8534"/>
              <a:gd name="T30" fmla="*/ 427 w 8534"/>
              <a:gd name="T31" fmla="*/ 3840 h 8534"/>
              <a:gd name="T32" fmla="*/ 0 w 8534"/>
              <a:gd name="T33" fmla="*/ 427 h 8534"/>
              <a:gd name="T34" fmla="*/ 640 w 8534"/>
              <a:gd name="T35" fmla="*/ 427 h 8534"/>
              <a:gd name="T36" fmla="*/ 427 w 8534"/>
              <a:gd name="T37" fmla="*/ 3200 h 8534"/>
              <a:gd name="T38" fmla="*/ 3200 w 8534"/>
              <a:gd name="T39" fmla="*/ 3414 h 8534"/>
              <a:gd name="T40" fmla="*/ 3414 w 8534"/>
              <a:gd name="T41" fmla="*/ 640 h 8534"/>
              <a:gd name="T42" fmla="*/ 640 w 8534"/>
              <a:gd name="T43" fmla="*/ 427 h 8534"/>
              <a:gd name="T44" fmla="*/ 3414 w 8534"/>
              <a:gd name="T45" fmla="*/ 4694 h 8534"/>
              <a:gd name="T46" fmla="*/ 3840 w 8534"/>
              <a:gd name="T47" fmla="*/ 8107 h 8534"/>
              <a:gd name="T48" fmla="*/ 427 w 8534"/>
              <a:gd name="T49" fmla="*/ 8534 h 8534"/>
              <a:gd name="T50" fmla="*/ 0 w 8534"/>
              <a:gd name="T51" fmla="*/ 5120 h 8534"/>
              <a:gd name="T52" fmla="*/ 640 w 8534"/>
              <a:gd name="T53" fmla="*/ 5120 h 8534"/>
              <a:gd name="T54" fmla="*/ 427 w 8534"/>
              <a:gd name="T55" fmla="*/ 7894 h 8534"/>
              <a:gd name="T56" fmla="*/ 3200 w 8534"/>
              <a:gd name="T57" fmla="*/ 8107 h 8534"/>
              <a:gd name="T58" fmla="*/ 3414 w 8534"/>
              <a:gd name="T59" fmla="*/ 5334 h 8534"/>
              <a:gd name="T60" fmla="*/ 640 w 8534"/>
              <a:gd name="T61" fmla="*/ 5120 h 8534"/>
              <a:gd name="T62" fmla="*/ 8107 w 8534"/>
              <a:gd name="T63" fmla="*/ 0 h 8534"/>
              <a:gd name="T64" fmla="*/ 8534 w 8534"/>
              <a:gd name="T65" fmla="*/ 3414 h 8534"/>
              <a:gd name="T66" fmla="*/ 5120 w 8534"/>
              <a:gd name="T67" fmla="*/ 3840 h 8534"/>
              <a:gd name="T68" fmla="*/ 4694 w 8534"/>
              <a:gd name="T69" fmla="*/ 427 h 8534"/>
              <a:gd name="T70" fmla="*/ 5334 w 8534"/>
              <a:gd name="T71" fmla="*/ 427 h 8534"/>
              <a:gd name="T72" fmla="*/ 5120 w 8534"/>
              <a:gd name="T73" fmla="*/ 3200 h 8534"/>
              <a:gd name="T74" fmla="*/ 7894 w 8534"/>
              <a:gd name="T75" fmla="*/ 3414 h 8534"/>
              <a:gd name="T76" fmla="*/ 8107 w 8534"/>
              <a:gd name="T77" fmla="*/ 640 h 8534"/>
              <a:gd name="T78" fmla="*/ 5334 w 8534"/>
              <a:gd name="T79" fmla="*/ 427 h 8534"/>
              <a:gd name="T80" fmla="*/ 8107 w 8534"/>
              <a:gd name="T81" fmla="*/ 4694 h 8534"/>
              <a:gd name="T82" fmla="*/ 8534 w 8534"/>
              <a:gd name="T83" fmla="*/ 8107 h 8534"/>
              <a:gd name="T84" fmla="*/ 5120 w 8534"/>
              <a:gd name="T85" fmla="*/ 8534 h 8534"/>
              <a:gd name="T86" fmla="*/ 4694 w 8534"/>
              <a:gd name="T87" fmla="*/ 5120 h 8534"/>
              <a:gd name="T88" fmla="*/ 5547 w 8534"/>
              <a:gd name="T89" fmla="*/ 5974 h 8534"/>
              <a:gd name="T90" fmla="*/ 7680 w 8534"/>
              <a:gd name="T91" fmla="*/ 6400 h 8534"/>
              <a:gd name="T92" fmla="*/ 5547 w 8534"/>
              <a:gd name="T93" fmla="*/ 5974 h 8534"/>
              <a:gd name="T94" fmla="*/ 5547 w 8534"/>
              <a:gd name="T95" fmla="*/ 7254 h 8534"/>
              <a:gd name="T96" fmla="*/ 7680 w 8534"/>
              <a:gd name="T97" fmla="*/ 6827 h 8534"/>
              <a:gd name="T98" fmla="*/ 5547 w 8534"/>
              <a:gd name="T99" fmla="*/ 1707 h 8534"/>
              <a:gd name="T100" fmla="*/ 7680 w 8534"/>
              <a:gd name="T101" fmla="*/ 2134 h 8534"/>
              <a:gd name="T102" fmla="*/ 5547 w 8534"/>
              <a:gd name="T103" fmla="*/ 1707 h 8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534" h="8534">
                <a:moveTo>
                  <a:pt x="1935" y="6327"/>
                </a:moveTo>
                <a:lnTo>
                  <a:pt x="2539" y="5724"/>
                </a:lnTo>
                <a:lnTo>
                  <a:pt x="2841" y="6026"/>
                </a:lnTo>
                <a:lnTo>
                  <a:pt x="2237" y="6629"/>
                </a:lnTo>
                <a:lnTo>
                  <a:pt x="2841" y="7232"/>
                </a:lnTo>
                <a:lnTo>
                  <a:pt x="2539" y="7534"/>
                </a:lnTo>
                <a:lnTo>
                  <a:pt x="1935" y="6930"/>
                </a:lnTo>
                <a:lnTo>
                  <a:pt x="1332" y="7534"/>
                </a:lnTo>
                <a:lnTo>
                  <a:pt x="1030" y="7232"/>
                </a:lnTo>
                <a:lnTo>
                  <a:pt x="1634" y="6629"/>
                </a:lnTo>
                <a:lnTo>
                  <a:pt x="1030" y="6026"/>
                </a:lnTo>
                <a:lnTo>
                  <a:pt x="1332" y="5724"/>
                </a:lnTo>
                <a:lnTo>
                  <a:pt x="1935" y="6327"/>
                </a:lnTo>
                <a:close/>
                <a:moveTo>
                  <a:pt x="1707" y="1707"/>
                </a:moveTo>
                <a:lnTo>
                  <a:pt x="1707" y="854"/>
                </a:lnTo>
                <a:lnTo>
                  <a:pt x="2134" y="854"/>
                </a:lnTo>
                <a:lnTo>
                  <a:pt x="2134" y="1707"/>
                </a:lnTo>
                <a:lnTo>
                  <a:pt x="2987" y="1707"/>
                </a:lnTo>
                <a:lnTo>
                  <a:pt x="2987" y="2134"/>
                </a:lnTo>
                <a:lnTo>
                  <a:pt x="2134" y="2134"/>
                </a:lnTo>
                <a:lnTo>
                  <a:pt x="2134" y="2987"/>
                </a:lnTo>
                <a:lnTo>
                  <a:pt x="1707" y="2987"/>
                </a:lnTo>
                <a:lnTo>
                  <a:pt x="1707" y="2134"/>
                </a:lnTo>
                <a:lnTo>
                  <a:pt x="854" y="2134"/>
                </a:lnTo>
                <a:lnTo>
                  <a:pt x="854" y="1707"/>
                </a:lnTo>
                <a:lnTo>
                  <a:pt x="1707" y="1707"/>
                </a:lnTo>
                <a:close/>
                <a:moveTo>
                  <a:pt x="427" y="0"/>
                </a:moveTo>
                <a:lnTo>
                  <a:pt x="3414" y="0"/>
                </a:lnTo>
                <a:cubicBezTo>
                  <a:pt x="3649" y="0"/>
                  <a:pt x="3840" y="191"/>
                  <a:pt x="3840" y="427"/>
                </a:cubicBezTo>
                <a:lnTo>
                  <a:pt x="3840" y="3414"/>
                </a:lnTo>
                <a:cubicBezTo>
                  <a:pt x="3840" y="3649"/>
                  <a:pt x="3649" y="3840"/>
                  <a:pt x="3414" y="3840"/>
                </a:cubicBezTo>
                <a:lnTo>
                  <a:pt x="427" y="3840"/>
                </a:lnTo>
                <a:cubicBezTo>
                  <a:pt x="191" y="3840"/>
                  <a:pt x="0" y="3649"/>
                  <a:pt x="0" y="3414"/>
                </a:cubicBezTo>
                <a:lnTo>
                  <a:pt x="0" y="427"/>
                </a:lnTo>
                <a:cubicBezTo>
                  <a:pt x="0" y="191"/>
                  <a:pt x="191" y="0"/>
                  <a:pt x="427" y="0"/>
                </a:cubicBezTo>
                <a:close/>
                <a:moveTo>
                  <a:pt x="640" y="427"/>
                </a:moveTo>
                <a:cubicBezTo>
                  <a:pt x="523" y="427"/>
                  <a:pt x="427" y="523"/>
                  <a:pt x="427" y="640"/>
                </a:cubicBezTo>
                <a:lnTo>
                  <a:pt x="427" y="3200"/>
                </a:lnTo>
                <a:cubicBezTo>
                  <a:pt x="427" y="3318"/>
                  <a:pt x="523" y="3414"/>
                  <a:pt x="640" y="3414"/>
                </a:cubicBezTo>
                <a:lnTo>
                  <a:pt x="3200" y="3414"/>
                </a:lnTo>
                <a:cubicBezTo>
                  <a:pt x="3318" y="3414"/>
                  <a:pt x="3414" y="3318"/>
                  <a:pt x="3414" y="3200"/>
                </a:cubicBezTo>
                <a:lnTo>
                  <a:pt x="3414" y="640"/>
                </a:lnTo>
                <a:cubicBezTo>
                  <a:pt x="3414" y="523"/>
                  <a:pt x="3318" y="427"/>
                  <a:pt x="3200" y="427"/>
                </a:cubicBezTo>
                <a:lnTo>
                  <a:pt x="640" y="427"/>
                </a:lnTo>
                <a:close/>
                <a:moveTo>
                  <a:pt x="427" y="4694"/>
                </a:moveTo>
                <a:lnTo>
                  <a:pt x="3414" y="4694"/>
                </a:lnTo>
                <a:cubicBezTo>
                  <a:pt x="3649" y="4694"/>
                  <a:pt x="3840" y="4885"/>
                  <a:pt x="3840" y="5120"/>
                </a:cubicBezTo>
                <a:lnTo>
                  <a:pt x="3840" y="8107"/>
                </a:lnTo>
                <a:cubicBezTo>
                  <a:pt x="3840" y="8343"/>
                  <a:pt x="3649" y="8534"/>
                  <a:pt x="3414" y="8534"/>
                </a:cubicBezTo>
                <a:lnTo>
                  <a:pt x="427" y="8534"/>
                </a:lnTo>
                <a:cubicBezTo>
                  <a:pt x="191" y="8534"/>
                  <a:pt x="0" y="8343"/>
                  <a:pt x="0" y="8107"/>
                </a:cubicBezTo>
                <a:lnTo>
                  <a:pt x="0" y="5120"/>
                </a:lnTo>
                <a:cubicBezTo>
                  <a:pt x="0" y="4885"/>
                  <a:pt x="191" y="4694"/>
                  <a:pt x="427" y="4694"/>
                </a:cubicBezTo>
                <a:close/>
                <a:moveTo>
                  <a:pt x="640" y="5120"/>
                </a:moveTo>
                <a:cubicBezTo>
                  <a:pt x="523" y="5120"/>
                  <a:pt x="427" y="5216"/>
                  <a:pt x="427" y="5334"/>
                </a:cubicBezTo>
                <a:lnTo>
                  <a:pt x="427" y="7894"/>
                </a:lnTo>
                <a:cubicBezTo>
                  <a:pt x="427" y="8011"/>
                  <a:pt x="523" y="8107"/>
                  <a:pt x="640" y="8107"/>
                </a:cubicBezTo>
                <a:lnTo>
                  <a:pt x="3200" y="8107"/>
                </a:lnTo>
                <a:cubicBezTo>
                  <a:pt x="3318" y="8107"/>
                  <a:pt x="3414" y="8011"/>
                  <a:pt x="3414" y="7894"/>
                </a:cubicBezTo>
                <a:lnTo>
                  <a:pt x="3414" y="5334"/>
                </a:lnTo>
                <a:cubicBezTo>
                  <a:pt x="3414" y="5216"/>
                  <a:pt x="3318" y="5120"/>
                  <a:pt x="3200" y="5120"/>
                </a:cubicBezTo>
                <a:lnTo>
                  <a:pt x="640" y="5120"/>
                </a:lnTo>
                <a:close/>
                <a:moveTo>
                  <a:pt x="5120" y="0"/>
                </a:moveTo>
                <a:lnTo>
                  <a:pt x="8107" y="0"/>
                </a:lnTo>
                <a:cubicBezTo>
                  <a:pt x="8343" y="0"/>
                  <a:pt x="8534" y="191"/>
                  <a:pt x="8534" y="427"/>
                </a:cubicBezTo>
                <a:lnTo>
                  <a:pt x="8534" y="3414"/>
                </a:lnTo>
                <a:cubicBezTo>
                  <a:pt x="8534" y="3649"/>
                  <a:pt x="8343" y="3840"/>
                  <a:pt x="8107" y="3840"/>
                </a:cubicBezTo>
                <a:lnTo>
                  <a:pt x="5120" y="3840"/>
                </a:lnTo>
                <a:cubicBezTo>
                  <a:pt x="4885" y="3840"/>
                  <a:pt x="4694" y="3649"/>
                  <a:pt x="4694" y="3414"/>
                </a:cubicBezTo>
                <a:lnTo>
                  <a:pt x="4694" y="427"/>
                </a:lnTo>
                <a:cubicBezTo>
                  <a:pt x="4694" y="191"/>
                  <a:pt x="4885" y="0"/>
                  <a:pt x="5120" y="0"/>
                </a:cubicBezTo>
                <a:close/>
                <a:moveTo>
                  <a:pt x="5334" y="427"/>
                </a:moveTo>
                <a:cubicBezTo>
                  <a:pt x="5216" y="427"/>
                  <a:pt x="5120" y="523"/>
                  <a:pt x="5120" y="640"/>
                </a:cubicBezTo>
                <a:lnTo>
                  <a:pt x="5120" y="3200"/>
                </a:lnTo>
                <a:cubicBezTo>
                  <a:pt x="5120" y="3318"/>
                  <a:pt x="5216" y="3414"/>
                  <a:pt x="5334" y="3414"/>
                </a:cubicBezTo>
                <a:lnTo>
                  <a:pt x="7894" y="3414"/>
                </a:lnTo>
                <a:cubicBezTo>
                  <a:pt x="8011" y="3414"/>
                  <a:pt x="8107" y="3318"/>
                  <a:pt x="8107" y="3200"/>
                </a:cubicBezTo>
                <a:lnTo>
                  <a:pt x="8107" y="640"/>
                </a:lnTo>
                <a:cubicBezTo>
                  <a:pt x="8107" y="523"/>
                  <a:pt x="8011" y="427"/>
                  <a:pt x="7894" y="427"/>
                </a:cubicBezTo>
                <a:lnTo>
                  <a:pt x="5334" y="427"/>
                </a:lnTo>
                <a:close/>
                <a:moveTo>
                  <a:pt x="5120" y="4694"/>
                </a:moveTo>
                <a:lnTo>
                  <a:pt x="8107" y="4694"/>
                </a:lnTo>
                <a:cubicBezTo>
                  <a:pt x="8343" y="4694"/>
                  <a:pt x="8534" y="4885"/>
                  <a:pt x="8534" y="5120"/>
                </a:cubicBezTo>
                <a:lnTo>
                  <a:pt x="8534" y="8107"/>
                </a:lnTo>
                <a:cubicBezTo>
                  <a:pt x="8534" y="8343"/>
                  <a:pt x="8343" y="8534"/>
                  <a:pt x="8107" y="8534"/>
                </a:cubicBezTo>
                <a:lnTo>
                  <a:pt x="5120" y="8534"/>
                </a:lnTo>
                <a:cubicBezTo>
                  <a:pt x="4885" y="8534"/>
                  <a:pt x="4694" y="8343"/>
                  <a:pt x="4694" y="8107"/>
                </a:cubicBezTo>
                <a:lnTo>
                  <a:pt x="4694" y="5120"/>
                </a:lnTo>
                <a:cubicBezTo>
                  <a:pt x="4694" y="4885"/>
                  <a:pt x="4885" y="4694"/>
                  <a:pt x="5120" y="4694"/>
                </a:cubicBezTo>
                <a:close/>
                <a:moveTo>
                  <a:pt x="5547" y="5974"/>
                </a:moveTo>
                <a:lnTo>
                  <a:pt x="5547" y="6400"/>
                </a:lnTo>
                <a:lnTo>
                  <a:pt x="7680" y="6400"/>
                </a:lnTo>
                <a:lnTo>
                  <a:pt x="7680" y="5974"/>
                </a:lnTo>
                <a:lnTo>
                  <a:pt x="5547" y="5974"/>
                </a:lnTo>
                <a:close/>
                <a:moveTo>
                  <a:pt x="5547" y="6827"/>
                </a:moveTo>
                <a:lnTo>
                  <a:pt x="5547" y="7254"/>
                </a:lnTo>
                <a:lnTo>
                  <a:pt x="7680" y="7254"/>
                </a:lnTo>
                <a:lnTo>
                  <a:pt x="7680" y="6827"/>
                </a:lnTo>
                <a:lnTo>
                  <a:pt x="5547" y="6827"/>
                </a:lnTo>
                <a:close/>
                <a:moveTo>
                  <a:pt x="5547" y="1707"/>
                </a:moveTo>
                <a:lnTo>
                  <a:pt x="7680" y="1707"/>
                </a:lnTo>
                <a:lnTo>
                  <a:pt x="7680" y="2134"/>
                </a:lnTo>
                <a:lnTo>
                  <a:pt x="5547" y="2134"/>
                </a:lnTo>
                <a:lnTo>
                  <a:pt x="5547" y="17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iconfont-1188-857508"/>
          <p:cNvSpPr>
            <a:spLocks noChangeAspect="1"/>
          </p:cNvSpPr>
          <p:nvPr/>
        </p:nvSpPr>
        <p:spPr bwMode="auto">
          <a:xfrm>
            <a:off x="6116484" y="3883484"/>
            <a:ext cx="510636" cy="609685"/>
          </a:xfrm>
          <a:custGeom>
            <a:avLst/>
            <a:gdLst>
              <a:gd name="T0" fmla="*/ 5359 w 10719"/>
              <a:gd name="T1" fmla="*/ 12797 h 12797"/>
              <a:gd name="T2" fmla="*/ 0 w 10719"/>
              <a:gd name="T3" fmla="*/ 7234 h 12797"/>
              <a:gd name="T4" fmla="*/ 0 w 10719"/>
              <a:gd name="T5" fmla="*/ 1859 h 12797"/>
              <a:gd name="T6" fmla="*/ 531 w 10719"/>
              <a:gd name="T7" fmla="*/ 1844 h 12797"/>
              <a:gd name="T8" fmla="*/ 2969 w 10719"/>
              <a:gd name="T9" fmla="*/ 1328 h 12797"/>
              <a:gd name="T10" fmla="*/ 5047 w 10719"/>
              <a:gd name="T11" fmla="*/ 234 h 12797"/>
              <a:gd name="T12" fmla="*/ 5359 w 10719"/>
              <a:gd name="T13" fmla="*/ 0 h 12797"/>
              <a:gd name="T14" fmla="*/ 5672 w 10719"/>
              <a:gd name="T15" fmla="*/ 234 h 12797"/>
              <a:gd name="T16" fmla="*/ 7750 w 10719"/>
              <a:gd name="T17" fmla="*/ 1328 h 12797"/>
              <a:gd name="T18" fmla="*/ 10187 w 10719"/>
              <a:gd name="T19" fmla="*/ 1844 h 12797"/>
              <a:gd name="T20" fmla="*/ 10719 w 10719"/>
              <a:gd name="T21" fmla="*/ 1859 h 12797"/>
              <a:gd name="T22" fmla="*/ 10719 w 10719"/>
              <a:gd name="T23" fmla="*/ 7234 h 12797"/>
              <a:gd name="T24" fmla="*/ 5359 w 10719"/>
              <a:gd name="T25" fmla="*/ 12797 h 12797"/>
              <a:gd name="T26" fmla="*/ 891 w 10719"/>
              <a:gd name="T27" fmla="*/ 2750 h 12797"/>
              <a:gd name="T28" fmla="*/ 891 w 10719"/>
              <a:gd name="T29" fmla="*/ 7281 h 12797"/>
              <a:gd name="T30" fmla="*/ 5344 w 10719"/>
              <a:gd name="T31" fmla="*/ 11953 h 12797"/>
              <a:gd name="T32" fmla="*/ 9797 w 10719"/>
              <a:gd name="T33" fmla="*/ 7281 h 12797"/>
              <a:gd name="T34" fmla="*/ 9797 w 10719"/>
              <a:gd name="T35" fmla="*/ 2750 h 12797"/>
              <a:gd name="T36" fmla="*/ 7406 w 10719"/>
              <a:gd name="T37" fmla="*/ 2156 h 12797"/>
              <a:gd name="T38" fmla="*/ 5359 w 10719"/>
              <a:gd name="T39" fmla="*/ 1094 h 12797"/>
              <a:gd name="T40" fmla="*/ 3281 w 10719"/>
              <a:gd name="T41" fmla="*/ 2156 h 12797"/>
              <a:gd name="T42" fmla="*/ 891 w 10719"/>
              <a:gd name="T43" fmla="*/ 2750 h 12797"/>
              <a:gd name="T44" fmla="*/ 5062 w 10719"/>
              <a:gd name="T45" fmla="*/ 9266 h 12797"/>
              <a:gd name="T46" fmla="*/ 2781 w 10719"/>
              <a:gd name="T47" fmla="*/ 7328 h 12797"/>
              <a:gd name="T48" fmla="*/ 3484 w 10719"/>
              <a:gd name="T49" fmla="*/ 6500 h 12797"/>
              <a:gd name="T50" fmla="*/ 4953 w 10719"/>
              <a:gd name="T51" fmla="*/ 7734 h 12797"/>
              <a:gd name="T52" fmla="*/ 7734 w 10719"/>
              <a:gd name="T53" fmla="*/ 4547 h 12797"/>
              <a:gd name="T54" fmla="*/ 8547 w 10719"/>
              <a:gd name="T55" fmla="*/ 5250 h 12797"/>
              <a:gd name="T56" fmla="*/ 5062 w 10719"/>
              <a:gd name="T57" fmla="*/ 9266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19" h="12797">
                <a:moveTo>
                  <a:pt x="5359" y="12797"/>
                </a:moveTo>
                <a:cubicBezTo>
                  <a:pt x="3484" y="12797"/>
                  <a:pt x="0" y="9938"/>
                  <a:pt x="0" y="7234"/>
                </a:cubicBezTo>
                <a:lnTo>
                  <a:pt x="0" y="1859"/>
                </a:lnTo>
                <a:lnTo>
                  <a:pt x="531" y="1844"/>
                </a:lnTo>
                <a:cubicBezTo>
                  <a:pt x="547" y="1844"/>
                  <a:pt x="1734" y="1813"/>
                  <a:pt x="2969" y="1328"/>
                </a:cubicBezTo>
                <a:cubicBezTo>
                  <a:pt x="4234" y="813"/>
                  <a:pt x="5047" y="234"/>
                  <a:pt x="5047" y="234"/>
                </a:cubicBezTo>
                <a:lnTo>
                  <a:pt x="5359" y="0"/>
                </a:lnTo>
                <a:lnTo>
                  <a:pt x="5672" y="234"/>
                </a:lnTo>
                <a:cubicBezTo>
                  <a:pt x="5672" y="234"/>
                  <a:pt x="6500" y="828"/>
                  <a:pt x="7750" y="1328"/>
                </a:cubicBezTo>
                <a:cubicBezTo>
                  <a:pt x="8984" y="1828"/>
                  <a:pt x="10172" y="1844"/>
                  <a:pt x="10187" y="1844"/>
                </a:cubicBezTo>
                <a:lnTo>
                  <a:pt x="10719" y="1859"/>
                </a:lnTo>
                <a:lnTo>
                  <a:pt x="10719" y="7234"/>
                </a:lnTo>
                <a:cubicBezTo>
                  <a:pt x="10719" y="9938"/>
                  <a:pt x="7234" y="12797"/>
                  <a:pt x="5359" y="12797"/>
                </a:cubicBezTo>
                <a:close/>
                <a:moveTo>
                  <a:pt x="891" y="2750"/>
                </a:moveTo>
                <a:lnTo>
                  <a:pt x="891" y="7281"/>
                </a:lnTo>
                <a:cubicBezTo>
                  <a:pt x="891" y="9453"/>
                  <a:pt x="4062" y="11953"/>
                  <a:pt x="5344" y="11953"/>
                </a:cubicBezTo>
                <a:cubicBezTo>
                  <a:pt x="6641" y="11953"/>
                  <a:pt x="9797" y="9469"/>
                  <a:pt x="9797" y="7281"/>
                </a:cubicBezTo>
                <a:lnTo>
                  <a:pt x="9797" y="2750"/>
                </a:lnTo>
                <a:cubicBezTo>
                  <a:pt x="9250" y="2688"/>
                  <a:pt x="8344" y="2547"/>
                  <a:pt x="7406" y="2156"/>
                </a:cubicBezTo>
                <a:cubicBezTo>
                  <a:pt x="6469" y="1766"/>
                  <a:pt x="5750" y="1344"/>
                  <a:pt x="5359" y="1094"/>
                </a:cubicBezTo>
                <a:cubicBezTo>
                  <a:pt x="4969" y="1344"/>
                  <a:pt x="4234" y="1766"/>
                  <a:pt x="3281" y="2156"/>
                </a:cubicBezTo>
                <a:cubicBezTo>
                  <a:pt x="2344" y="2531"/>
                  <a:pt x="1453" y="2688"/>
                  <a:pt x="891" y="2750"/>
                </a:cubicBezTo>
                <a:close/>
                <a:moveTo>
                  <a:pt x="5062" y="9266"/>
                </a:moveTo>
                <a:lnTo>
                  <a:pt x="2781" y="7328"/>
                </a:lnTo>
                <a:lnTo>
                  <a:pt x="3484" y="6500"/>
                </a:lnTo>
                <a:lnTo>
                  <a:pt x="4953" y="7734"/>
                </a:lnTo>
                <a:lnTo>
                  <a:pt x="7734" y="4547"/>
                </a:lnTo>
                <a:lnTo>
                  <a:pt x="8547" y="5250"/>
                </a:lnTo>
                <a:lnTo>
                  <a:pt x="5062" y="92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81400" y="1302131"/>
            <a:ext cx="4135775" cy="22948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hangingPunct="0">
              <a:lnSpc>
                <a:spcPct val="130000"/>
              </a:lnSpc>
            </a:pPr>
            <a:r>
              <a:rPr sz="1600">
                <a:highlight>
                  <a:srgbClr val="FFFF00"/>
                </a:highlight>
              </a:rPr>
              <a:t>第一个创新点，我们想传达的思想</a:t>
            </a:r>
            <a:endParaRPr sz="1600">
              <a:highlight>
                <a:srgbClr val="FFFF00"/>
              </a:highlight>
            </a:endParaRPr>
          </a:p>
          <a:p>
            <a:pPr algn="just" hangingPunct="0">
              <a:lnSpc>
                <a:spcPct val="130000"/>
              </a:lnSpc>
            </a:pPr>
            <a:r>
              <a:rPr sz="1600"/>
              <a:t>1，鼓励老年人们不要被岁月所沉沦，怀有童真之心去面向生活，追寻梦想。</a:t>
            </a:r>
            <a:endParaRPr sz="1600"/>
          </a:p>
          <a:p>
            <a:pPr algn="just" hangingPunct="0">
              <a:lnSpc>
                <a:spcPct val="130000"/>
              </a:lnSpc>
            </a:pPr>
            <a:r>
              <a:rPr sz="1600"/>
              <a:t>2，希望通过这个网页，让社会上更多的人，去关心，照顾，体谅老年人。为此，我们再选择图片和搭建页面，都偏向于年轻化和视觉冲击力</a:t>
            </a:r>
            <a:r>
              <a:rPr lang="zh-CN" altLang="en-US" sz="1600"/>
              <a:t>。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z="1600" spc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15794" y="4002533"/>
            <a:ext cx="3612041" cy="20537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hangingPunct="0">
              <a:lnSpc>
                <a:spcPct val="130000"/>
              </a:lnSpc>
            </a:pPr>
            <a:r>
              <a:rPr sz="1600">
                <a:highlight>
                  <a:srgbClr val="FFFF00"/>
                </a:highlight>
              </a:rPr>
              <a:t>第二个创新点在于我们的方便</a:t>
            </a:r>
            <a:endParaRPr sz="1600">
              <a:highlight>
                <a:srgbClr val="FFFF00"/>
              </a:highlight>
            </a:endParaRPr>
          </a:p>
          <a:p>
            <a:pPr algn="just" hangingPunct="0">
              <a:lnSpc>
                <a:spcPct val="130000"/>
              </a:lnSpc>
            </a:pPr>
            <a:r>
              <a:rPr sz="1600"/>
              <a:t>我们发现老年人网站普遍存在难以寻找，大多都被网广告覆盖，并且偏向于某一个方面，我们的首页实现了类似于网址导航的功能，综合了各个网页的长处，实现网页直达。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z="1600" spc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77909" y="4002545"/>
            <a:ext cx="4135819" cy="23538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hangingPunct="0">
              <a:lnSpc>
                <a:spcPct val="130000"/>
              </a:lnSpc>
            </a:pPr>
            <a:r>
              <a:rPr sz="1600">
                <a:highlight>
                  <a:srgbClr val="FFFF00"/>
                </a:highlight>
              </a:rPr>
              <a:t>第三个创新点在与我们的每日健康填报</a:t>
            </a:r>
            <a:endParaRPr sz="1600">
              <a:highlight>
                <a:srgbClr val="FFFF00"/>
              </a:highlight>
            </a:endParaRPr>
          </a:p>
          <a:p>
            <a:pPr algn="just" hangingPunct="0">
              <a:lnSpc>
                <a:spcPct val="130000"/>
              </a:lnSpc>
            </a:pPr>
            <a:r>
              <a:rPr sz="1600"/>
              <a:t>一登录进去就会自动填入当时的时间，保证实效性，通过我们硬件测出的数据输入到网页上，进行保存。并且给出当天的身体情况，进行实时反馈。这便于医生对老年人的身体状况的诊断，从而保障老年人的身体健康。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z="1600" spc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84326" y="4261351"/>
            <a:ext cx="372295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zh-CN" altLang="en-US" sz="1600" spc="10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9"/>
          <p:cNvGraphicFramePr>
            <a:graphicFrameLocks noGrp="1"/>
          </p:cNvGraphicFramePr>
          <p:nvPr/>
        </p:nvGraphicFramePr>
        <p:xfrm>
          <a:off x="6411190" y="1267900"/>
          <a:ext cx="4889912" cy="45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92"/>
                <a:gridCol w="3293917"/>
                <a:gridCol w="899803"/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壹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400" b="1" spc="10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项目</a:t>
                      </a:r>
                      <a:r>
                        <a:rPr lang="zh-CN" altLang="en-US" sz="2400" b="1" spc="100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背景</a:t>
                      </a:r>
                      <a:endParaRPr lang="zh-CN" altLang="en-US" sz="2400" b="1" spc="100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贰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项目</a:t>
                      </a: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构想</a:t>
                      </a:r>
                      <a:endParaRPr lang="zh-CN" altLang="en-US" sz="2400" b="1" spc="100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06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叁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dirty="0">
                          <a:solidFill>
                            <a:srgbClr val="C0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老年人健康检测系统</a:t>
                      </a:r>
                      <a:endParaRPr lang="zh-CN" altLang="en-US" sz="2400" b="1" spc="100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08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肆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sz="2400" b="1">
                          <a:solidFill>
                            <a:srgbClr val="C00000"/>
                          </a:solidFill>
                          <a:sym typeface="+mn-ea"/>
                        </a:rPr>
                        <a:t>老</a:t>
                      </a:r>
                      <a:r>
                        <a:rPr lang="zh-CN" altLang="en-US" sz="2400" b="1">
                          <a:solidFill>
                            <a:srgbClr val="C00000"/>
                          </a:solidFill>
                          <a:sym typeface="+mn-ea"/>
                        </a:rPr>
                        <a:t>小孩</a:t>
                      </a:r>
                      <a:r>
                        <a:rPr sz="2400" b="1">
                          <a:solidFill>
                            <a:srgbClr val="C00000"/>
                          </a:solidFill>
                          <a:sym typeface="+mn-ea"/>
                        </a:rPr>
                        <a:t>综合服务网站</a:t>
                      </a:r>
                      <a:endParaRPr lang="zh-CN" altLang="en-US" sz="2400" b="1" spc="100" dirty="0">
                        <a:solidFill>
                          <a:srgbClr val="C00000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+mn-ea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17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伍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项目创新点</a:t>
                      </a:r>
                      <a:endParaRPr lang="en-US" altLang="zh-CN" sz="24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18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171452" y="1948240"/>
            <a:ext cx="3374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  录</a:t>
            </a:r>
            <a:endParaRPr lang="zh-CN" altLang="en-US" sz="9600" b="1" dirty="0">
              <a:solidFill>
                <a:srgbClr val="FFF2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66217" y="3632759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rgbClr val="FFF2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</a:t>
            </a:r>
            <a:endParaRPr lang="zh-CN" altLang="en-US" sz="4000" dirty="0">
              <a:solidFill>
                <a:srgbClr val="FFF2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顶角 13"/>
          <p:cNvSpPr/>
          <p:nvPr/>
        </p:nvSpPr>
        <p:spPr>
          <a:xfrm>
            <a:off x="295274" y="297180"/>
            <a:ext cx="11614785" cy="3691890"/>
          </a:xfrm>
          <a:prstGeom prst="round2SameRect">
            <a:avLst>
              <a:gd name="adj1" fmla="val 3973"/>
              <a:gd name="adj2" fmla="val 0"/>
            </a:avLst>
          </a:prstGeom>
          <a:blipFill dpi="0" rotWithShape="1">
            <a:blip r:embed="rId1"/>
            <a:srcRect/>
            <a:tile tx="0" ty="-2921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: 圆顶角 17"/>
          <p:cNvSpPr/>
          <p:nvPr/>
        </p:nvSpPr>
        <p:spPr>
          <a:xfrm flipV="1">
            <a:off x="295274" y="3691466"/>
            <a:ext cx="11614785" cy="2852267"/>
          </a:xfrm>
          <a:prstGeom prst="round2SameRect">
            <a:avLst>
              <a:gd name="adj1" fmla="val 777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9242" y="3989070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感谢各位专家老师的聆听和宝贵意见</a:t>
            </a:r>
            <a:endParaRPr lang="zh-CN" altLang="en-US" sz="4800" b="1" dirty="0">
              <a:gradFill>
                <a:gsLst>
                  <a:gs pos="8000">
                    <a:schemeClr val="accent4">
                      <a:lumMod val="40000"/>
                      <a:lumOff val="60000"/>
                    </a:schemeClr>
                  </a:gs>
                  <a:gs pos="93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69944" y="4820067"/>
            <a:ext cx="7252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Thanks For Everyone’s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Attention</a:t>
            </a:r>
            <a:r>
              <a:rPr lang="zh-CN" altLang="en-US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dirty="0">
                <a:gradFill>
                  <a:gsLst>
                    <a:gs pos="8000">
                      <a:schemeClr val="accent4">
                        <a:lumMod val="40000"/>
                        <a:lumOff val="60000"/>
                      </a:schemeClr>
                    </a:gs>
                    <a:gs pos="93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And Advice</a:t>
            </a:r>
            <a:endParaRPr lang="zh-CN" altLang="en-US" sz="2800" dirty="0">
              <a:gradFill>
                <a:gsLst>
                  <a:gs pos="8000">
                    <a:schemeClr val="accent4">
                      <a:lumMod val="40000"/>
                      <a:lumOff val="60000"/>
                    </a:schemeClr>
                  </a:gs>
                  <a:gs pos="93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04626" y="5833123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847" y="337127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XDU</a:t>
            </a:r>
            <a:endParaRPr lang="zh-CN" altLang="en-US" sz="3200" b="1" spc="1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3225802"/>
            <a:chOff x="1377020" y="924560"/>
            <a:chExt cx="6273460" cy="3225802"/>
          </a:xfrm>
        </p:grpSpPr>
        <p:sp>
          <p:nvSpPr>
            <p:cNvPr id="8" name="文本框 7"/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04338" y="1377240"/>
              <a:ext cx="1518364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77632" y="1916517"/>
              <a:ext cx="2065020" cy="81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hangingPunct="0">
                <a:lnSpc>
                  <a:spcPct val="130000"/>
                </a:lnSpc>
              </a:pPr>
              <a:r>
                <a:rPr lang="zh-CN" altLang="en-US" sz="3600" b="1" spc="1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项目背景</a:t>
              </a:r>
              <a:endParaRPr lang="zh-CN" altLang="en-US" sz="3600" b="1" spc="1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117030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b="0">
                  <a:solidFill>
                    <a:srgbClr val="121212"/>
                  </a:solidFill>
                  <a:ea typeface="-apple-system" charset="0"/>
                </a:rPr>
                <a:t>中国老龄化水平从1999年的10.3%到2054年的峰值34.9%，仅55年时间，老龄化速度仅低于日本，约是英法等国家的2倍</a:t>
              </a:r>
              <a:r>
                <a:rPr lang="zh-CN" altLang="en-US" b="0">
                  <a:solidFill>
                    <a:srgbClr val="121212"/>
                  </a:solidFill>
                  <a:ea typeface="-apple-system" charset="0"/>
                </a:rPr>
                <a:t>。</a:t>
              </a:r>
              <a:endParaRPr lang="zh-CN" altLang="en-US" b="0" spc="100" dirty="0">
                <a:solidFill>
                  <a:srgbClr val="121212"/>
                </a:solidFill>
                <a:latin typeface="Arial" panose="020B0604020202020204" pitchFamily="34" charset="0"/>
                <a:ea typeface="-apple-system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壹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 userDrawn="1"/>
        </p:nvSpPr>
        <p:spPr>
          <a:xfrm>
            <a:off x="750076" y="1996218"/>
            <a:ext cx="6072779" cy="378459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p>
            <a:pPr algn="l" hangingPunct="0">
              <a:lnSpc>
                <a:spcPct val="130000"/>
              </a:lnSpc>
            </a:pPr>
            <a:r>
              <a:rPr lang="zh-CN" b="0">
                <a:solidFill>
                  <a:srgbClr val="222222"/>
                </a:solidFill>
                <a:ea typeface="微软雅黑" panose="020B0503020204020204" pitchFamily="34" charset="-122"/>
              </a:rPr>
              <a:t>2021年~2035年，老龄人口数量预计从2.67亿增至4亿+，老龄化水平从18.9%升至30%+.</a:t>
            </a:r>
            <a:endParaRPr lang="zh-CN" b="0">
              <a:solidFill>
                <a:srgbClr val="222222"/>
              </a:solidFill>
              <a:ea typeface="微软雅黑" panose="020B0503020204020204" pitchFamily="3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b="0">
                <a:solidFill>
                  <a:srgbClr val="222222"/>
                </a:solidFill>
                <a:ea typeface="微软雅黑" panose="020B0503020204020204" pitchFamily="34" charset="-122"/>
              </a:rPr>
              <a:t>2053年，中国老龄人口预计达到峰值4.87亿，老龄占比34.9%，一直到21世纪末老龄化将长期稳定在34%上下，约占全球老龄人口的1/4。</a:t>
            </a:r>
            <a:endParaRPr lang="zh-CN" b="0">
              <a:solidFill>
                <a:srgbClr val="222222"/>
              </a:solidFill>
              <a:ea typeface="微软雅黑" panose="020B0503020204020204" pitchFamily="3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b="0">
                <a:solidFill>
                  <a:srgbClr val="222222"/>
                </a:solidFill>
                <a:ea typeface="微软雅黑" panose="020B0503020204020204" pitchFamily="34" charset="-122"/>
              </a:rPr>
              <a:t>再结合0~20岁没有生产能力、正在就读的青年学生，将近70%的人口需要靠另外30%的劳动生产者去抚养。</a:t>
            </a:r>
            <a:endParaRPr lang="zh-CN" b="0">
              <a:solidFill>
                <a:srgbClr val="222222"/>
              </a:solidFill>
              <a:ea typeface="微软雅黑" panose="020B0503020204020204" pitchFamily="3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b="0">
                <a:solidFill>
                  <a:srgbClr val="222222"/>
                </a:solidFill>
                <a:ea typeface="微软雅黑" panose="020B0503020204020204" pitchFamily="34" charset="-122"/>
              </a:rPr>
              <a:t>根据最新的联合国世界人口展望报告预测，到2050年，有近50%的中国人口将超过50岁。</a:t>
            </a:r>
            <a:endParaRPr lang="zh-CN" b="0">
              <a:solidFill>
                <a:srgbClr val="222222"/>
              </a:solidFill>
              <a:ea typeface="微软雅黑" panose="020B0503020204020204" pitchFamily="34" charset="-122"/>
            </a:endParaRPr>
          </a:p>
          <a:p>
            <a:pPr algn="l" hangingPunct="0">
              <a:lnSpc>
                <a:spcPct val="130000"/>
              </a:lnSpc>
            </a:pPr>
            <a:r>
              <a:rPr lang="zh-CN" b="0">
                <a:solidFill>
                  <a:srgbClr val="222222"/>
                </a:solidFill>
                <a:ea typeface="微软雅黑" panose="020B0503020204020204" pitchFamily="34" charset="-122"/>
              </a:rPr>
              <a:t>老龄化速度快、未富先老</a:t>
            </a:r>
            <a:endParaRPr lang="zh-CN" altLang="en-US" sz="1600" b="0" spc="100" dirty="0">
              <a:solidFill>
                <a:srgbClr val="222222"/>
              </a:solidFill>
              <a:latin typeface="思源黑体 CN Normal" panose="020B0400000000000000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076" y="577300"/>
            <a:ext cx="10515600" cy="365125"/>
          </a:xfrm>
        </p:spPr>
        <p:txBody>
          <a:bodyPr>
            <a:noAutofit/>
          </a:bodyPr>
          <a:p>
            <a:r>
              <a:rPr lang="zh-CN" altLang="en-US" sz="2700"/>
              <a:t>中国老龄化现状</a:t>
            </a:r>
            <a:endParaRPr lang="zh-CN" altLang="en-US" sz="2700"/>
          </a:p>
        </p:txBody>
      </p:sp>
      <p:pic>
        <p:nvPicPr>
          <p:cNvPr id="4" name="图片占位符 3"/>
          <p:cNvPicPr>
            <a:picLocks noGrp="1"/>
          </p:cNvPicPr>
          <p:nvPr>
            <p:ph type="pic" sz="quarter" idx="14"/>
          </p:nvPr>
        </p:nvPicPr>
        <p:blipFill>
          <a:blip r:embed="rId1"/>
          <a:srcRect l="5472" r="5472"/>
        </p:blipFill>
        <p:spPr>
          <a:xfrm rot="20772240">
            <a:off x="7689831" y="1370764"/>
            <a:ext cx="3885320" cy="2421631"/>
          </a:xfrm>
        </p:spPr>
      </p:pic>
      <p:pic>
        <p:nvPicPr>
          <p:cNvPr id="5" name="图片占位符 4"/>
          <p:cNvPicPr>
            <a:picLocks noGrp="1"/>
          </p:cNvPicPr>
          <p:nvPr>
            <p:ph type="pic" sz="quarter" idx="15"/>
          </p:nvPr>
        </p:nvPicPr>
        <p:blipFill>
          <a:blip r:embed="rId2"/>
          <a:srcRect t="2858" b="2858"/>
        </p:blipFill>
        <p:spPr>
          <a:xfrm rot="668217">
            <a:off x="7650798" y="3902761"/>
            <a:ext cx="3813839" cy="2377078"/>
          </a:xfr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5355566" y="5625862"/>
            <a:ext cx="631549" cy="518310"/>
          </a:xfrm>
          <a:custGeom>
            <a:avLst/>
            <a:gdLst/>
            <a:ahLst/>
            <a:cxnLst/>
            <a:rect l="l" t="t" r="r" b="b"/>
            <a:pathLst>
              <a:path w="700980" h="607218">
                <a:moveTo>
                  <a:pt x="377279" y="0"/>
                </a:moveTo>
                <a:lnTo>
                  <a:pt x="700980" y="0"/>
                </a:lnTo>
                <a:lnTo>
                  <a:pt x="700980" y="249287"/>
                </a:lnTo>
                <a:cubicBezTo>
                  <a:pt x="700980" y="341064"/>
                  <a:pt x="681881" y="413618"/>
                  <a:pt x="643682" y="466948"/>
                </a:cubicBezTo>
                <a:cubicBezTo>
                  <a:pt x="605482" y="520278"/>
                  <a:pt x="540246" y="567035"/>
                  <a:pt x="447973" y="607218"/>
                </a:cubicBezTo>
                <a:lnTo>
                  <a:pt x="377279" y="474761"/>
                </a:lnTo>
                <a:cubicBezTo>
                  <a:pt x="434826" y="447972"/>
                  <a:pt x="474390" y="421307"/>
                  <a:pt x="495970" y="394766"/>
                </a:cubicBezTo>
                <a:cubicBezTo>
                  <a:pt x="517550" y="368225"/>
                  <a:pt x="529580" y="336847"/>
                  <a:pt x="532060" y="300632"/>
                </a:cubicBezTo>
                <a:lnTo>
                  <a:pt x="377279" y="300632"/>
                </a:lnTo>
                <a:close/>
                <a:moveTo>
                  <a:pt x="0" y="0"/>
                </a:moveTo>
                <a:lnTo>
                  <a:pt x="323701" y="0"/>
                </a:lnTo>
                <a:lnTo>
                  <a:pt x="323701" y="249287"/>
                </a:lnTo>
                <a:cubicBezTo>
                  <a:pt x="323701" y="341064"/>
                  <a:pt x="304602" y="413618"/>
                  <a:pt x="266402" y="466948"/>
                </a:cubicBezTo>
                <a:cubicBezTo>
                  <a:pt x="228203" y="520278"/>
                  <a:pt x="162967" y="567035"/>
                  <a:pt x="70693" y="607218"/>
                </a:cubicBezTo>
                <a:lnTo>
                  <a:pt x="0" y="474761"/>
                </a:lnTo>
                <a:cubicBezTo>
                  <a:pt x="57547" y="447972"/>
                  <a:pt x="97110" y="421307"/>
                  <a:pt x="118690" y="394766"/>
                </a:cubicBezTo>
                <a:cubicBezTo>
                  <a:pt x="140270" y="368225"/>
                  <a:pt x="152301" y="336847"/>
                  <a:pt x="154781" y="300632"/>
                </a:cubicBezTo>
                <a:lnTo>
                  <a:pt x="0" y="300632"/>
                </a:lnTo>
                <a:close/>
              </a:path>
            </a:pathLst>
          </a:custGeom>
          <a:solidFill>
            <a:schemeClr val="accent1">
              <a:alpha val="31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20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任意多边形: 形状 54"/>
          <p:cNvSpPr/>
          <p:nvPr/>
        </p:nvSpPr>
        <p:spPr>
          <a:xfrm>
            <a:off x="286224" y="1124681"/>
            <a:ext cx="700909" cy="530569"/>
          </a:xfrm>
          <a:custGeom>
            <a:avLst/>
            <a:gdLst/>
            <a:ahLst/>
            <a:cxnLst/>
            <a:rect l="l" t="t" r="r" b="b"/>
            <a:pathLst>
              <a:path w="700980" h="607219">
                <a:moveTo>
                  <a:pt x="631031" y="0"/>
                </a:moveTo>
                <a:lnTo>
                  <a:pt x="700980" y="132457"/>
                </a:lnTo>
                <a:cubicBezTo>
                  <a:pt x="643930" y="159246"/>
                  <a:pt x="604490" y="185912"/>
                  <a:pt x="582662" y="212453"/>
                </a:cubicBezTo>
                <a:cubicBezTo>
                  <a:pt x="560834" y="238993"/>
                  <a:pt x="548680" y="270372"/>
                  <a:pt x="546199" y="306586"/>
                </a:cubicBezTo>
                <a:lnTo>
                  <a:pt x="700980" y="306586"/>
                </a:lnTo>
                <a:lnTo>
                  <a:pt x="700980" y="607219"/>
                </a:lnTo>
                <a:lnTo>
                  <a:pt x="377279" y="607219"/>
                </a:lnTo>
                <a:lnTo>
                  <a:pt x="377279" y="357932"/>
                </a:lnTo>
                <a:cubicBezTo>
                  <a:pt x="377279" y="266155"/>
                  <a:pt x="396379" y="193725"/>
                  <a:pt x="434578" y="140643"/>
                </a:cubicBezTo>
                <a:cubicBezTo>
                  <a:pt x="472777" y="87561"/>
                  <a:pt x="538262" y="40680"/>
                  <a:pt x="631031" y="0"/>
                </a:cubicBezTo>
                <a:close/>
                <a:moveTo>
                  <a:pt x="253752" y="0"/>
                </a:moveTo>
                <a:lnTo>
                  <a:pt x="323701" y="132457"/>
                </a:lnTo>
                <a:cubicBezTo>
                  <a:pt x="266650" y="159246"/>
                  <a:pt x="227211" y="185912"/>
                  <a:pt x="205383" y="212453"/>
                </a:cubicBezTo>
                <a:cubicBezTo>
                  <a:pt x="183555" y="238993"/>
                  <a:pt x="171400" y="270372"/>
                  <a:pt x="168920" y="306586"/>
                </a:cubicBezTo>
                <a:lnTo>
                  <a:pt x="323701" y="306586"/>
                </a:lnTo>
                <a:lnTo>
                  <a:pt x="323701" y="607219"/>
                </a:lnTo>
                <a:lnTo>
                  <a:pt x="0" y="607219"/>
                </a:lnTo>
                <a:lnTo>
                  <a:pt x="0" y="357932"/>
                </a:lnTo>
                <a:cubicBezTo>
                  <a:pt x="0" y="266155"/>
                  <a:pt x="19100" y="193725"/>
                  <a:pt x="57299" y="140643"/>
                </a:cubicBezTo>
                <a:cubicBezTo>
                  <a:pt x="95498" y="87561"/>
                  <a:pt x="160982" y="40680"/>
                  <a:pt x="253752" y="0"/>
                </a:cubicBezTo>
                <a:close/>
              </a:path>
            </a:pathLst>
          </a:custGeom>
          <a:solidFill>
            <a:schemeClr val="accent1">
              <a:alpha val="31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/>
            <a:r>
              <a:rPr lang="zh-CN">
                <a:solidFill>
                  <a:srgbClr val="121212"/>
                </a:solidFill>
                <a:ea typeface="-apple-system" charset="0"/>
              </a:rPr>
              <a:t>养老行业的前景如何？</a:t>
            </a:r>
            <a:endParaRPr lang="zh-CN" altLang="en-US" dirty="0">
              <a:solidFill>
                <a:srgbClr val="121212"/>
              </a:solidFill>
              <a:latin typeface="Arial" panose="020B0604020202020204" pitchFamily="34" charset="0"/>
              <a:ea typeface="-apple-system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2C270-D474-452D-ACA4-843D65C7852A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" name="图片占位符 3"/>
          <p:cNvPicPr/>
          <p:nvPr>
            <p:ph type="pic" sz="quarter" idx="14"/>
          </p:nvPr>
        </p:nvPicPr>
        <p:blipFill>
          <a:blip r:embed="rId1"/>
          <a:srcRect l="1182" r="1182"/>
        </p:blipFill>
        <p:spPr>
          <a:xfrm>
            <a:off x="6045200" y="1124712"/>
            <a:ext cx="5308523" cy="3829179"/>
          </a:xfrm>
        </p:spPr>
      </p:pic>
      <p:sp>
        <p:nvSpPr>
          <p:cNvPr id="43" name="矩形 42"/>
          <p:cNvSpPr/>
          <p:nvPr/>
        </p:nvSpPr>
        <p:spPr>
          <a:xfrm>
            <a:off x="6045255" y="4953873"/>
            <a:ext cx="5308375" cy="829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b="1">
                <a:solidFill>
                  <a:srgbClr val="000000"/>
                </a:solidFill>
                <a:ea typeface="-apple-system" charset="0"/>
              </a:rPr>
              <a:t>艾瑞2022养老产业报告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-apple-system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50062" y="1655191"/>
            <a:ext cx="5215467" cy="260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b="0">
                <a:solidFill>
                  <a:srgbClr val="121212"/>
                </a:solidFill>
                <a:ea typeface="-apple-system" charset="0"/>
              </a:rPr>
              <a:t>国家卫健委2022年9月提到，预计2035年左右，中国60岁及以上老年人口将突破4亿，占总人口超过30%。截至2021年底，老年人口达到2.67亿，占总人口的18.9%。</a:t>
            </a:r>
            <a:endParaRPr lang="zh-CN" b="0">
              <a:solidFill>
                <a:srgbClr val="121212"/>
              </a:solidFill>
              <a:ea typeface="-apple-system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pc="100" dirty="0">
                <a:solidFill>
                  <a:srgbClr val="121212"/>
                </a:solidFill>
                <a:latin typeface="Arial" panose="020B0604020202020204" pitchFamily="34" charset="0"/>
                <a:ea typeface="-apple-system" charset="0"/>
                <a:cs typeface="+mn-ea"/>
                <a:sym typeface="Arial" panose="020B0604020202020204" pitchFamily="34" charset="0"/>
              </a:rPr>
              <a:t>当今年轻人的工作时间长，压力大，陪伴老年人的时间越来越短。</a:t>
            </a:r>
            <a:r>
              <a:rPr lang="zh-CN" altLang="en-US" spc="100" dirty="0">
                <a:solidFill>
                  <a:srgbClr val="121212"/>
                </a:solidFill>
                <a:latin typeface="Arial" panose="020B0604020202020204" pitchFamily="34" charset="0"/>
                <a:ea typeface="-apple-system" charset="0"/>
                <a:cs typeface="+mn-ea"/>
                <a:sym typeface="Arial" panose="020B0604020202020204" pitchFamily="34" charset="0"/>
              </a:rPr>
              <a:t>老年人的心理，和生活方面难以得到满足。</a:t>
            </a:r>
            <a:endParaRPr lang="zh-CN" altLang="en-US" b="0" spc="100" dirty="0">
              <a:solidFill>
                <a:srgbClr val="121212"/>
              </a:solidFill>
              <a:latin typeface="Arial" panose="020B0604020202020204" pitchFamily="34" charset="0"/>
              <a:ea typeface="-apple-system" charset="0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3945257"/>
            <a:chOff x="1377020" y="924560"/>
            <a:chExt cx="6273460" cy="3945257"/>
          </a:xfrm>
        </p:grpSpPr>
        <p:sp>
          <p:nvSpPr>
            <p:cNvPr id="8" name="文本框 7"/>
            <p:cNvSpPr txBox="1"/>
            <p:nvPr/>
          </p:nvSpPr>
          <p:spPr>
            <a:xfrm>
              <a:off x="1397953" y="924560"/>
              <a:ext cx="577215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23111" y="1377240"/>
              <a:ext cx="148082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Two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75176" y="1948079"/>
              <a:ext cx="2065020" cy="81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3600" b="1" spc="1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项目构想</a:t>
              </a:r>
              <a:endParaRPr lang="zh-CN" altLang="en-US" sz="3600" b="1" spc="1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18897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t>考虑到老龄化的严重，老年人急需社会的关爱</a:t>
              </a:r>
              <a:r>
                <a:rPr lang="zh-CN" altLang="en-US"/>
                <a:t>，</a:t>
              </a:r>
              <a:r>
                <a:t>我们可以通过搭建系统，随时监测老人身体健康情况</a:t>
              </a:r>
              <a:r>
                <a:rPr lang="zh-CN" altLang="en-US"/>
                <a:t>，</a:t>
              </a:r>
              <a:r>
                <a:t>并将数据上传至网页，从而随时记录，随时分析</a:t>
              </a:r>
              <a:r>
                <a:rPr lang="zh-CN" altLang="en-US"/>
                <a:t>。同时在网页上满足老年人的各项需求，如聊天，养生，老年人产品购物等。并且通过网页的视觉冲击鼓励老年人乐观的面对生活。</a:t>
              </a: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38120" cy="3169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贰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 userDrawn="1"/>
        </p:nvSpPr>
        <p:spPr>
          <a:xfrm>
            <a:off x="838200" y="2085118"/>
            <a:ext cx="5310779" cy="377189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txBody>
          <a:bodyPr wrap="square" rtlCol="0">
            <a:noAutofit/>
          </a:bodyPr>
          <a:p>
            <a:pPr algn="l" hangingPunct="0">
              <a:lnSpc>
                <a:spcPct val="130000"/>
              </a:lnSpc>
            </a:pP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，</a:t>
            </a:r>
            <a:r>
              <a:rPr sz="2400">
                <a:sym typeface="+mn-ea"/>
              </a:rPr>
              <a:t>老年人网站普遍存在难以寻找，大多都被网广告覆盖，并且偏向于某一个方面，我们的首页实现了类似于</a:t>
            </a:r>
            <a:r>
              <a:rPr sz="2400">
                <a:highlight>
                  <a:srgbClr val="FFFF00"/>
                </a:highlight>
                <a:sym typeface="+mn-ea"/>
              </a:rPr>
              <a:t>网址导航</a:t>
            </a:r>
            <a:r>
              <a:rPr sz="2400">
                <a:sym typeface="+mn-ea"/>
              </a:rPr>
              <a:t>的功能，综合了各个网页的长处，实现网页直达。</a:t>
            </a:r>
            <a:endParaRPr sz="2400">
              <a:sym typeface="+mn-ea"/>
            </a:endParaRPr>
          </a:p>
          <a:p>
            <a:pPr algn="l" hangingPunct="0"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，</a:t>
            </a:r>
            <a:r>
              <a:rPr sz="2400">
                <a:sym typeface="+mn-ea"/>
              </a:rPr>
              <a:t>建立了</a:t>
            </a:r>
            <a:r>
              <a:rPr sz="2400">
                <a:highlight>
                  <a:srgbClr val="FFFF00"/>
                </a:highlight>
                <a:sym typeface="+mn-ea"/>
              </a:rPr>
              <a:t>每日健康系统</a:t>
            </a:r>
            <a:r>
              <a:rPr sz="2400">
                <a:sym typeface="+mn-ea"/>
              </a:rPr>
              <a:t>，保障老年人健康</a:t>
            </a:r>
            <a:endParaRPr lang="zh-CN" altLang="en-US" sz="2400" b="0" spc="100" dirty="0">
              <a:solidFill>
                <a:srgbClr val="222222"/>
              </a:solidFill>
              <a:latin typeface="思源黑体 CN Normal" panose="020B0400000000000000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076" y="577300"/>
            <a:ext cx="10515600" cy="365125"/>
          </a:xfrm>
        </p:spPr>
        <p:txBody>
          <a:bodyPr>
            <a:noAutofit/>
          </a:bodyPr>
          <a:p>
            <a:r>
              <a:rPr lang="zh-CN" altLang="en-US" sz="2700"/>
              <a:t>老年人网站当今的问题</a:t>
            </a:r>
            <a:endParaRPr lang="zh-CN" altLang="en-US" sz="2700"/>
          </a:p>
        </p:txBody>
      </p:sp>
      <p:pic>
        <p:nvPicPr>
          <p:cNvPr id="4" name="图片占位符 3"/>
          <p:cNvPicPr>
            <a:picLocks noGrp="1"/>
          </p:cNvPicPr>
          <p:nvPr>
            <p:ph type="pic" sz="quarter" idx="14"/>
          </p:nvPr>
        </p:nvPicPr>
        <p:blipFill>
          <a:blip r:embed="rId1"/>
          <a:srcRect l="5472" r="5472"/>
        </p:blipFill>
        <p:spPr>
          <a:xfrm rot="20772240">
            <a:off x="7689831" y="1370764"/>
            <a:ext cx="3885320" cy="2421631"/>
          </a:xfrm>
        </p:spPr>
      </p:pic>
      <p:pic>
        <p:nvPicPr>
          <p:cNvPr id="5" name="图片占位符 4"/>
          <p:cNvPicPr>
            <a:picLocks noGrp="1"/>
          </p:cNvPicPr>
          <p:nvPr>
            <p:ph type="pic" sz="quarter" idx="15"/>
          </p:nvPr>
        </p:nvPicPr>
        <p:blipFill>
          <a:blip r:embed="rId2"/>
          <a:srcRect t="2858" b="2858"/>
        </p:blipFill>
        <p:spPr>
          <a:xfrm rot="668217">
            <a:off x="7650798" y="3902761"/>
            <a:ext cx="3813839" cy="2377078"/>
          </a:xfr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DB44E30-715F-4973-8179-B4178D7E09F0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B9A5AF-BDD6-4E14-989F-CF034C94E4CA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87375" y="1829524"/>
            <a:ext cx="6273460" cy="2865757"/>
            <a:chOff x="1377020" y="924560"/>
            <a:chExt cx="6273460" cy="2865757"/>
          </a:xfrm>
        </p:grpSpPr>
        <p:sp>
          <p:nvSpPr>
            <p:cNvPr id="8" name="文本框 7"/>
            <p:cNvSpPr txBox="1"/>
            <p:nvPr/>
          </p:nvSpPr>
          <p:spPr>
            <a:xfrm>
              <a:off x="1397953" y="924560"/>
              <a:ext cx="577215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88810" y="1377240"/>
              <a:ext cx="1749425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</a:t>
              </a: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Three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977632" y="1858323"/>
              <a:ext cx="4303395" cy="81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hangingPunct="0">
                <a:lnSpc>
                  <a:spcPct val="130000"/>
                </a:lnSpc>
              </a:pPr>
              <a:r>
                <a:rPr lang="zh-CN" altLang="en-US" sz="3600" b="1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老年人健康检测系统</a:t>
              </a:r>
              <a:endParaRPr lang="zh-CN" altLang="en-US" sz="3600" b="1" spc="1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77020" y="2980057"/>
              <a:ext cx="6096000" cy="8102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考虑到老年人的健康监测问题，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通过搭建硬件，</a:t>
              </a:r>
              <a:r>
                <a:rPr>
                  <a:sym typeface="+mn-ea"/>
                </a:rPr>
                <a:t>随时监测老人身体健康情况</a:t>
              </a:r>
              <a:r>
                <a:rPr lang="zh-CN" altLang="en-US">
                  <a:sym typeface="+mn-ea"/>
                </a:rPr>
                <a:t>。</a:t>
              </a: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852463" y="1829524"/>
            <a:ext cx="2738120" cy="3169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叁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模型展示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01840" y="1444882"/>
            <a:ext cx="4419599" cy="3346492"/>
            <a:chOff x="6095999" y="1108827"/>
            <a:chExt cx="4938945" cy="3346492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1486694"/>
              <a:ext cx="4938944" cy="296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采取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STM32F103C8T6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为最小系统板，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DS18B20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为温度传感器，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MAX30102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为血氧浓度，脉搏检测模块，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MSP20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为气压传感器模拟血压测量，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MR628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为语音播报模块，使用三个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LED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灯。能够测量出心率，血氧，在测出数值超过正常范围时进行语音播报报警以及</a:t>
              </a:r>
              <a:r>
                <a:rPr lang="en-US" altLang="zh-CN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LED</a:t>
              </a:r>
              <a:r>
                <a:rPr lang="zh-CN" altLang="en-US" spc="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闪烁报警。</a:t>
              </a:r>
              <a:endPara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101840" y="2979798"/>
            <a:ext cx="4419599" cy="788712"/>
            <a:chOff x="6095999" y="1108827"/>
            <a:chExt cx="4938945" cy="788712"/>
          </a:xfrm>
        </p:grpSpPr>
        <p:sp>
          <p:nvSpPr>
            <p:cNvPr id="16" name="文本框 15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096000" y="1486694"/>
              <a:ext cx="4938944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01840" y="4424912"/>
            <a:ext cx="4419599" cy="788712"/>
            <a:chOff x="6095999" y="1108827"/>
            <a:chExt cx="4938945" cy="788712"/>
          </a:xfrm>
        </p:grpSpPr>
        <p:sp>
          <p:nvSpPr>
            <p:cNvPr id="19" name="文本框 18"/>
            <p:cNvSpPr txBox="1"/>
            <p:nvPr/>
          </p:nvSpPr>
          <p:spPr>
            <a:xfrm>
              <a:off x="6095999" y="1108827"/>
              <a:ext cx="1691051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096000" y="1486694"/>
              <a:ext cx="4938944" cy="410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iconfont-1188-857508"/>
          <p:cNvSpPr>
            <a:spLocks noChangeAspect="1"/>
          </p:cNvSpPr>
          <p:nvPr/>
        </p:nvSpPr>
        <p:spPr bwMode="auto">
          <a:xfrm>
            <a:off x="6739737" y="1855734"/>
            <a:ext cx="362095" cy="409059"/>
          </a:xfrm>
          <a:custGeom>
            <a:avLst/>
            <a:gdLst>
              <a:gd name="T0" fmla="*/ 5359 w 10719"/>
              <a:gd name="T1" fmla="*/ 12797 h 12797"/>
              <a:gd name="T2" fmla="*/ 0 w 10719"/>
              <a:gd name="T3" fmla="*/ 7234 h 12797"/>
              <a:gd name="T4" fmla="*/ 0 w 10719"/>
              <a:gd name="T5" fmla="*/ 1859 h 12797"/>
              <a:gd name="T6" fmla="*/ 531 w 10719"/>
              <a:gd name="T7" fmla="*/ 1844 h 12797"/>
              <a:gd name="T8" fmla="*/ 2969 w 10719"/>
              <a:gd name="T9" fmla="*/ 1328 h 12797"/>
              <a:gd name="T10" fmla="*/ 5047 w 10719"/>
              <a:gd name="T11" fmla="*/ 234 h 12797"/>
              <a:gd name="T12" fmla="*/ 5359 w 10719"/>
              <a:gd name="T13" fmla="*/ 0 h 12797"/>
              <a:gd name="T14" fmla="*/ 5672 w 10719"/>
              <a:gd name="T15" fmla="*/ 234 h 12797"/>
              <a:gd name="T16" fmla="*/ 7750 w 10719"/>
              <a:gd name="T17" fmla="*/ 1328 h 12797"/>
              <a:gd name="T18" fmla="*/ 10187 w 10719"/>
              <a:gd name="T19" fmla="*/ 1844 h 12797"/>
              <a:gd name="T20" fmla="*/ 10719 w 10719"/>
              <a:gd name="T21" fmla="*/ 1859 h 12797"/>
              <a:gd name="T22" fmla="*/ 10719 w 10719"/>
              <a:gd name="T23" fmla="*/ 7234 h 12797"/>
              <a:gd name="T24" fmla="*/ 5359 w 10719"/>
              <a:gd name="T25" fmla="*/ 12797 h 12797"/>
              <a:gd name="T26" fmla="*/ 891 w 10719"/>
              <a:gd name="T27" fmla="*/ 2750 h 12797"/>
              <a:gd name="T28" fmla="*/ 891 w 10719"/>
              <a:gd name="T29" fmla="*/ 7281 h 12797"/>
              <a:gd name="T30" fmla="*/ 5344 w 10719"/>
              <a:gd name="T31" fmla="*/ 11953 h 12797"/>
              <a:gd name="T32" fmla="*/ 9797 w 10719"/>
              <a:gd name="T33" fmla="*/ 7281 h 12797"/>
              <a:gd name="T34" fmla="*/ 9797 w 10719"/>
              <a:gd name="T35" fmla="*/ 2750 h 12797"/>
              <a:gd name="T36" fmla="*/ 7406 w 10719"/>
              <a:gd name="T37" fmla="*/ 2156 h 12797"/>
              <a:gd name="T38" fmla="*/ 5359 w 10719"/>
              <a:gd name="T39" fmla="*/ 1094 h 12797"/>
              <a:gd name="T40" fmla="*/ 3281 w 10719"/>
              <a:gd name="T41" fmla="*/ 2156 h 12797"/>
              <a:gd name="T42" fmla="*/ 891 w 10719"/>
              <a:gd name="T43" fmla="*/ 2750 h 12797"/>
              <a:gd name="T44" fmla="*/ 5062 w 10719"/>
              <a:gd name="T45" fmla="*/ 9266 h 12797"/>
              <a:gd name="T46" fmla="*/ 2781 w 10719"/>
              <a:gd name="T47" fmla="*/ 7328 h 12797"/>
              <a:gd name="T48" fmla="*/ 3484 w 10719"/>
              <a:gd name="T49" fmla="*/ 6500 h 12797"/>
              <a:gd name="T50" fmla="*/ 4953 w 10719"/>
              <a:gd name="T51" fmla="*/ 7734 h 12797"/>
              <a:gd name="T52" fmla="*/ 7734 w 10719"/>
              <a:gd name="T53" fmla="*/ 4547 h 12797"/>
              <a:gd name="T54" fmla="*/ 8547 w 10719"/>
              <a:gd name="T55" fmla="*/ 5250 h 12797"/>
              <a:gd name="T56" fmla="*/ 5062 w 10719"/>
              <a:gd name="T57" fmla="*/ 9266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719" h="12797">
                <a:moveTo>
                  <a:pt x="5359" y="12797"/>
                </a:moveTo>
                <a:cubicBezTo>
                  <a:pt x="3484" y="12797"/>
                  <a:pt x="0" y="9938"/>
                  <a:pt x="0" y="7234"/>
                </a:cubicBezTo>
                <a:lnTo>
                  <a:pt x="0" y="1859"/>
                </a:lnTo>
                <a:lnTo>
                  <a:pt x="531" y="1844"/>
                </a:lnTo>
                <a:cubicBezTo>
                  <a:pt x="547" y="1844"/>
                  <a:pt x="1734" y="1813"/>
                  <a:pt x="2969" y="1328"/>
                </a:cubicBezTo>
                <a:cubicBezTo>
                  <a:pt x="4234" y="813"/>
                  <a:pt x="5047" y="234"/>
                  <a:pt x="5047" y="234"/>
                </a:cubicBezTo>
                <a:lnTo>
                  <a:pt x="5359" y="0"/>
                </a:lnTo>
                <a:lnTo>
                  <a:pt x="5672" y="234"/>
                </a:lnTo>
                <a:cubicBezTo>
                  <a:pt x="5672" y="234"/>
                  <a:pt x="6500" y="828"/>
                  <a:pt x="7750" y="1328"/>
                </a:cubicBezTo>
                <a:cubicBezTo>
                  <a:pt x="8984" y="1828"/>
                  <a:pt x="10172" y="1844"/>
                  <a:pt x="10187" y="1844"/>
                </a:cubicBezTo>
                <a:lnTo>
                  <a:pt x="10719" y="1859"/>
                </a:lnTo>
                <a:lnTo>
                  <a:pt x="10719" y="7234"/>
                </a:lnTo>
                <a:cubicBezTo>
                  <a:pt x="10719" y="9938"/>
                  <a:pt x="7234" y="12797"/>
                  <a:pt x="5359" y="12797"/>
                </a:cubicBezTo>
                <a:close/>
                <a:moveTo>
                  <a:pt x="891" y="2750"/>
                </a:moveTo>
                <a:lnTo>
                  <a:pt x="891" y="7281"/>
                </a:lnTo>
                <a:cubicBezTo>
                  <a:pt x="891" y="9453"/>
                  <a:pt x="4062" y="11953"/>
                  <a:pt x="5344" y="11953"/>
                </a:cubicBezTo>
                <a:cubicBezTo>
                  <a:pt x="6641" y="11953"/>
                  <a:pt x="9797" y="9469"/>
                  <a:pt x="9797" y="7281"/>
                </a:cubicBezTo>
                <a:lnTo>
                  <a:pt x="9797" y="2750"/>
                </a:lnTo>
                <a:cubicBezTo>
                  <a:pt x="9250" y="2688"/>
                  <a:pt x="8344" y="2547"/>
                  <a:pt x="7406" y="2156"/>
                </a:cubicBezTo>
                <a:cubicBezTo>
                  <a:pt x="6469" y="1766"/>
                  <a:pt x="5750" y="1344"/>
                  <a:pt x="5359" y="1094"/>
                </a:cubicBezTo>
                <a:cubicBezTo>
                  <a:pt x="4969" y="1344"/>
                  <a:pt x="4234" y="1766"/>
                  <a:pt x="3281" y="2156"/>
                </a:cubicBezTo>
                <a:cubicBezTo>
                  <a:pt x="2344" y="2531"/>
                  <a:pt x="1453" y="2688"/>
                  <a:pt x="891" y="2750"/>
                </a:cubicBezTo>
                <a:close/>
                <a:moveTo>
                  <a:pt x="5062" y="9266"/>
                </a:moveTo>
                <a:lnTo>
                  <a:pt x="2781" y="7328"/>
                </a:lnTo>
                <a:lnTo>
                  <a:pt x="3484" y="6500"/>
                </a:lnTo>
                <a:lnTo>
                  <a:pt x="4953" y="7734"/>
                </a:lnTo>
                <a:lnTo>
                  <a:pt x="7734" y="4547"/>
                </a:lnTo>
                <a:lnTo>
                  <a:pt x="8547" y="5250"/>
                </a:lnTo>
                <a:lnTo>
                  <a:pt x="5062" y="92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图片占位符 7"/>
          <p:cNvSpPr/>
          <p:nvPr>
            <p:ph type="pic" sz="quarter" idx="14"/>
          </p:nvPr>
        </p:nvSpPr>
        <p:spPr/>
      </p:sp>
      <p:pic>
        <p:nvPicPr>
          <p:cNvPr id="7" name="图片 6" descr="upload_post_object_v2_5660587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087" y="0"/>
            <a:ext cx="12280087" cy="6858000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/>
        </p:nvGraphicFramePr>
        <p:xfrm>
          <a:off x="889183" y="855555"/>
          <a:ext cx="8534400" cy="38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44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#331848;"/>
</p:tagLst>
</file>

<file path=ppt/tags/tag2.xml><?xml version="1.0" encoding="utf-8"?>
<p:tagLst xmlns:p="http://schemas.openxmlformats.org/presentationml/2006/main">
  <p:tag name="ISLIDE.ICON" val="#368937;#368956;#368937;#370925;#405516;"/>
</p:tagLst>
</file>

<file path=ppt/tags/tag3.xml><?xml version="1.0" encoding="utf-8"?>
<p:tagLst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  <p:tag name="KSO_WPP_MARK_KEY" val="28569d6a-657e-4200-9dbf-f3c2a242769c"/>
  <p:tag name="COMMONDATA" val="eyJoZGlkIjoiOGRkYTQ2ZjA3MzQ3NDg1MzBlMzcxZWNkOWJlYmVlMDUifQ==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gqx32jx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1933</Words>
  <Application>WPS 演示</Application>
  <PresentationFormat>宽屏</PresentationFormat>
  <Paragraphs>248</Paragraphs>
  <Slides>20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思源黑体 CN Normal</vt:lpstr>
      <vt:lpstr>黑体</vt:lpstr>
      <vt:lpstr>微软雅黑</vt:lpstr>
      <vt:lpstr>思源黑体 CN Medium</vt:lpstr>
      <vt:lpstr>思源黑体 CN Heavy</vt:lpstr>
      <vt:lpstr>等线</vt:lpstr>
      <vt:lpstr>优设标题黑</vt:lpstr>
      <vt:lpstr>-apple-system</vt:lpstr>
      <vt:lpstr>AMGDT</vt:lpstr>
      <vt:lpstr>Arial Unicode MS</vt:lpstr>
      <vt:lpstr>Office 主题​​</vt:lpstr>
      <vt:lpstr>2_OfficePLUS</vt:lpstr>
      <vt:lpstr>PowerPoint 演示文稿</vt:lpstr>
      <vt:lpstr>PowerPoint 演示文稿</vt:lpstr>
      <vt:lpstr>PowerPoint 演示文稿</vt:lpstr>
      <vt:lpstr>中国老龄化现状</vt:lpstr>
      <vt:lpstr>养老行业的前景如何？</vt:lpstr>
      <vt:lpstr>PowerPoint 演示文稿</vt:lpstr>
      <vt:lpstr>老年人网站当今的问题</vt:lpstr>
      <vt:lpstr>PowerPoint 演示文稿</vt:lpstr>
      <vt:lpstr>模型展示</vt:lpstr>
      <vt:lpstr>模型展示</vt:lpstr>
      <vt:lpstr>硬件代码展示页面</vt:lpstr>
      <vt:lpstr>硬件代码展示页面</vt:lpstr>
      <vt:lpstr>硬件代码展示页面</vt:lpstr>
      <vt:lpstr>硬件代码展示页面</vt:lpstr>
      <vt:lpstr>硬件代码展示页面</vt:lpstr>
      <vt:lpstr>硬件代码展示页面</vt:lpstr>
      <vt:lpstr>PowerPoint 演示文稿</vt:lpstr>
      <vt:lpstr>PowerPoint 演示文稿</vt:lpstr>
      <vt:lpstr>网页方面创新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W&amp;M.王宇航</cp:lastModifiedBy>
  <cp:revision>2</cp:revision>
  <dcterms:created xsi:type="dcterms:W3CDTF">2022-12-02T12:00:06Z</dcterms:created>
  <dcterms:modified xsi:type="dcterms:W3CDTF">2022-12-02T12:00:53Z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218AF70E60B0420EBD03A9FF9C9D4A08</vt:lpwstr>
  </property>
  <property fmtid="{D5CDD505-2E9C-101B-9397-08002B2CF9AE}" pid="3" name="KSOProductBuildVer">
    <vt:lpwstr>2052-11.1.0.12598</vt:lpwstr>
  </property>
</Properties>
</file>